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59" r:id="rId4"/>
    <p:sldId id="262" r:id="rId5"/>
    <p:sldId id="444" r:id="rId6"/>
    <p:sldId id="263" r:id="rId7"/>
    <p:sldId id="445" r:id="rId8"/>
    <p:sldId id="264" r:id="rId9"/>
    <p:sldId id="265" r:id="rId10"/>
    <p:sldId id="266" r:id="rId11"/>
    <p:sldId id="268" r:id="rId12"/>
    <p:sldId id="289" r:id="rId13"/>
    <p:sldId id="290" r:id="rId14"/>
    <p:sldId id="269" r:id="rId15"/>
    <p:sldId id="273" r:id="rId16"/>
    <p:sldId id="274" r:id="rId17"/>
    <p:sldId id="275" r:id="rId18"/>
    <p:sldId id="276" r:id="rId19"/>
    <p:sldId id="277" r:id="rId20"/>
    <p:sldId id="267" r:id="rId21"/>
    <p:sldId id="278" r:id="rId22"/>
    <p:sldId id="279" r:id="rId23"/>
    <p:sldId id="280" r:id="rId24"/>
    <p:sldId id="281" r:id="rId25"/>
    <p:sldId id="282" r:id="rId26"/>
    <p:sldId id="283" r:id="rId27"/>
    <p:sldId id="284" r:id="rId28"/>
    <p:sldId id="285" r:id="rId29"/>
    <p:sldId id="286" r:id="rId30"/>
    <p:sldId id="287" r:id="rId31"/>
    <p:sldId id="288" r:id="rId32"/>
    <p:sldId id="271" r:id="rId33"/>
    <p:sldId id="272" r:id="rId34"/>
    <p:sldId id="292" r:id="rId35"/>
    <p:sldId id="345" r:id="rId36"/>
    <p:sldId id="342" r:id="rId37"/>
    <p:sldId id="344" r:id="rId38"/>
    <p:sldId id="270" r:id="rId39"/>
    <p:sldId id="291" r:id="rId40"/>
    <p:sldId id="349" r:id="rId41"/>
    <p:sldId id="438" r:id="rId42"/>
    <p:sldId id="350" r:id="rId43"/>
    <p:sldId id="441" r:id="rId44"/>
    <p:sldId id="442" r:id="rId45"/>
    <p:sldId id="439" r:id="rId46"/>
    <p:sldId id="440" r:id="rId47"/>
    <p:sldId id="44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BFC6F-DEAA-A053-5B65-274F0F08D3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BD0E24-DF32-A72F-FEC5-CFE062DB73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2C8097-CF17-B9DA-05B7-FDBCA5B81C18}"/>
              </a:ext>
            </a:extLst>
          </p:cNvPr>
          <p:cNvSpPr>
            <a:spLocks noGrp="1"/>
          </p:cNvSpPr>
          <p:nvPr>
            <p:ph type="dt" sz="half" idx="10"/>
          </p:nvPr>
        </p:nvSpPr>
        <p:spPr/>
        <p:txBody>
          <a:bodyPr/>
          <a:lstStyle/>
          <a:p>
            <a:fld id="{16A6D54F-DB05-429D-BC8C-08F82F4A4E8C}" type="datetimeFigureOut">
              <a:rPr lang="en-US" smtClean="0"/>
              <a:t>1/3/2025</a:t>
            </a:fld>
            <a:endParaRPr lang="en-US"/>
          </a:p>
        </p:txBody>
      </p:sp>
      <p:sp>
        <p:nvSpPr>
          <p:cNvPr id="5" name="Footer Placeholder 4">
            <a:extLst>
              <a:ext uri="{FF2B5EF4-FFF2-40B4-BE49-F238E27FC236}">
                <a16:creationId xmlns:a16="http://schemas.microsoft.com/office/drawing/2014/main" id="{3CF5360A-9903-3A46-8472-11A4E9138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ECE721-1282-697E-AA4E-2792CB90DDF6}"/>
              </a:ext>
            </a:extLst>
          </p:cNvPr>
          <p:cNvSpPr>
            <a:spLocks noGrp="1"/>
          </p:cNvSpPr>
          <p:nvPr>
            <p:ph type="sldNum" sz="quarter" idx="12"/>
          </p:nvPr>
        </p:nvSpPr>
        <p:spPr/>
        <p:txBody>
          <a:bodyPr/>
          <a:lstStyle/>
          <a:p>
            <a:fld id="{509F190D-D16B-4728-9918-AE902CAA0EE5}" type="slidenum">
              <a:rPr lang="en-US" smtClean="0"/>
              <a:t>‹#›</a:t>
            </a:fld>
            <a:endParaRPr lang="en-US"/>
          </a:p>
        </p:txBody>
      </p:sp>
    </p:spTree>
    <p:extLst>
      <p:ext uri="{BB962C8B-B14F-4D97-AF65-F5344CB8AC3E}">
        <p14:creationId xmlns:p14="http://schemas.microsoft.com/office/powerpoint/2010/main" val="3317490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34458-7884-7A05-63A8-6EBE929FC5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798383-4441-3EC1-A2C4-7270CE1F8D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9EDDB6-7153-B1C7-A897-3F73F360DE24}"/>
              </a:ext>
            </a:extLst>
          </p:cNvPr>
          <p:cNvSpPr>
            <a:spLocks noGrp="1"/>
          </p:cNvSpPr>
          <p:nvPr>
            <p:ph type="dt" sz="half" idx="10"/>
          </p:nvPr>
        </p:nvSpPr>
        <p:spPr/>
        <p:txBody>
          <a:bodyPr/>
          <a:lstStyle/>
          <a:p>
            <a:fld id="{16A6D54F-DB05-429D-BC8C-08F82F4A4E8C}" type="datetimeFigureOut">
              <a:rPr lang="en-US" smtClean="0"/>
              <a:t>1/3/2025</a:t>
            </a:fld>
            <a:endParaRPr lang="en-US"/>
          </a:p>
        </p:txBody>
      </p:sp>
      <p:sp>
        <p:nvSpPr>
          <p:cNvPr id="5" name="Footer Placeholder 4">
            <a:extLst>
              <a:ext uri="{FF2B5EF4-FFF2-40B4-BE49-F238E27FC236}">
                <a16:creationId xmlns:a16="http://schemas.microsoft.com/office/drawing/2014/main" id="{9F378322-AF4A-1FB9-7287-7DA4CAB38B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56546-B7DD-1F15-A303-1C163145E207}"/>
              </a:ext>
            </a:extLst>
          </p:cNvPr>
          <p:cNvSpPr>
            <a:spLocks noGrp="1"/>
          </p:cNvSpPr>
          <p:nvPr>
            <p:ph type="sldNum" sz="quarter" idx="12"/>
          </p:nvPr>
        </p:nvSpPr>
        <p:spPr/>
        <p:txBody>
          <a:bodyPr/>
          <a:lstStyle/>
          <a:p>
            <a:fld id="{509F190D-D16B-4728-9918-AE902CAA0EE5}" type="slidenum">
              <a:rPr lang="en-US" smtClean="0"/>
              <a:t>‹#›</a:t>
            </a:fld>
            <a:endParaRPr lang="en-US"/>
          </a:p>
        </p:txBody>
      </p:sp>
    </p:spTree>
    <p:extLst>
      <p:ext uri="{BB962C8B-B14F-4D97-AF65-F5344CB8AC3E}">
        <p14:creationId xmlns:p14="http://schemas.microsoft.com/office/powerpoint/2010/main" val="3713757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B97093-8A84-95B5-73A2-80919D5D9D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84C427-68FA-CAB2-930C-2A38783F70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6F70DC-559F-6250-0862-F13551F88D07}"/>
              </a:ext>
            </a:extLst>
          </p:cNvPr>
          <p:cNvSpPr>
            <a:spLocks noGrp="1"/>
          </p:cNvSpPr>
          <p:nvPr>
            <p:ph type="dt" sz="half" idx="10"/>
          </p:nvPr>
        </p:nvSpPr>
        <p:spPr/>
        <p:txBody>
          <a:bodyPr/>
          <a:lstStyle/>
          <a:p>
            <a:fld id="{16A6D54F-DB05-429D-BC8C-08F82F4A4E8C}" type="datetimeFigureOut">
              <a:rPr lang="en-US" smtClean="0"/>
              <a:t>1/3/2025</a:t>
            </a:fld>
            <a:endParaRPr lang="en-US"/>
          </a:p>
        </p:txBody>
      </p:sp>
      <p:sp>
        <p:nvSpPr>
          <p:cNvPr id="5" name="Footer Placeholder 4">
            <a:extLst>
              <a:ext uri="{FF2B5EF4-FFF2-40B4-BE49-F238E27FC236}">
                <a16:creationId xmlns:a16="http://schemas.microsoft.com/office/drawing/2014/main" id="{72503EF6-CEF6-D7F3-86D3-28A20ED76C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B72785-A09B-DC07-F66F-E3156F6B4EF8}"/>
              </a:ext>
            </a:extLst>
          </p:cNvPr>
          <p:cNvSpPr>
            <a:spLocks noGrp="1"/>
          </p:cNvSpPr>
          <p:nvPr>
            <p:ph type="sldNum" sz="quarter" idx="12"/>
          </p:nvPr>
        </p:nvSpPr>
        <p:spPr/>
        <p:txBody>
          <a:bodyPr/>
          <a:lstStyle/>
          <a:p>
            <a:fld id="{509F190D-D16B-4728-9918-AE902CAA0EE5}" type="slidenum">
              <a:rPr lang="en-US" smtClean="0"/>
              <a:t>‹#›</a:t>
            </a:fld>
            <a:endParaRPr lang="en-US"/>
          </a:p>
        </p:txBody>
      </p:sp>
    </p:spTree>
    <p:extLst>
      <p:ext uri="{BB962C8B-B14F-4D97-AF65-F5344CB8AC3E}">
        <p14:creationId xmlns:p14="http://schemas.microsoft.com/office/powerpoint/2010/main" val="2140027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17A3C-C6AC-00D8-D506-ECFB4C8578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2B9883-3C98-08FF-C9A8-B20A341C4D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E26D5F-7219-ADAE-448F-60564FA94A21}"/>
              </a:ext>
            </a:extLst>
          </p:cNvPr>
          <p:cNvSpPr>
            <a:spLocks noGrp="1"/>
          </p:cNvSpPr>
          <p:nvPr>
            <p:ph type="dt" sz="half" idx="10"/>
          </p:nvPr>
        </p:nvSpPr>
        <p:spPr/>
        <p:txBody>
          <a:bodyPr/>
          <a:lstStyle/>
          <a:p>
            <a:fld id="{16A6D54F-DB05-429D-BC8C-08F82F4A4E8C}" type="datetimeFigureOut">
              <a:rPr lang="en-US" smtClean="0"/>
              <a:t>1/3/2025</a:t>
            </a:fld>
            <a:endParaRPr lang="en-US"/>
          </a:p>
        </p:txBody>
      </p:sp>
      <p:sp>
        <p:nvSpPr>
          <p:cNvPr id="5" name="Footer Placeholder 4">
            <a:extLst>
              <a:ext uri="{FF2B5EF4-FFF2-40B4-BE49-F238E27FC236}">
                <a16:creationId xmlns:a16="http://schemas.microsoft.com/office/drawing/2014/main" id="{640B9D1B-1F15-DBE7-47EC-DF81E98D6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D9620-3D5C-AEC7-A6FF-3DB007EA3192}"/>
              </a:ext>
            </a:extLst>
          </p:cNvPr>
          <p:cNvSpPr>
            <a:spLocks noGrp="1"/>
          </p:cNvSpPr>
          <p:nvPr>
            <p:ph type="sldNum" sz="quarter" idx="12"/>
          </p:nvPr>
        </p:nvSpPr>
        <p:spPr/>
        <p:txBody>
          <a:bodyPr/>
          <a:lstStyle/>
          <a:p>
            <a:fld id="{509F190D-D16B-4728-9918-AE902CAA0EE5}" type="slidenum">
              <a:rPr lang="en-US" smtClean="0"/>
              <a:t>‹#›</a:t>
            </a:fld>
            <a:endParaRPr lang="en-US"/>
          </a:p>
        </p:txBody>
      </p:sp>
    </p:spTree>
    <p:extLst>
      <p:ext uri="{BB962C8B-B14F-4D97-AF65-F5344CB8AC3E}">
        <p14:creationId xmlns:p14="http://schemas.microsoft.com/office/powerpoint/2010/main" val="1700250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362D2-46C7-C7B1-AFEA-0F27E1B6AD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936E07-6110-C51E-B2BB-43AF5F5813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CD1705-5CBA-402C-D12F-0AE65824E404}"/>
              </a:ext>
            </a:extLst>
          </p:cNvPr>
          <p:cNvSpPr>
            <a:spLocks noGrp="1"/>
          </p:cNvSpPr>
          <p:nvPr>
            <p:ph type="dt" sz="half" idx="10"/>
          </p:nvPr>
        </p:nvSpPr>
        <p:spPr/>
        <p:txBody>
          <a:bodyPr/>
          <a:lstStyle/>
          <a:p>
            <a:fld id="{16A6D54F-DB05-429D-BC8C-08F82F4A4E8C}" type="datetimeFigureOut">
              <a:rPr lang="en-US" smtClean="0"/>
              <a:t>1/3/2025</a:t>
            </a:fld>
            <a:endParaRPr lang="en-US"/>
          </a:p>
        </p:txBody>
      </p:sp>
      <p:sp>
        <p:nvSpPr>
          <p:cNvPr id="5" name="Footer Placeholder 4">
            <a:extLst>
              <a:ext uri="{FF2B5EF4-FFF2-40B4-BE49-F238E27FC236}">
                <a16:creationId xmlns:a16="http://schemas.microsoft.com/office/drawing/2014/main" id="{EC36DF00-9046-3BBF-07A3-50B034228D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170188-5CB4-94C0-65A2-4E2E7C28A374}"/>
              </a:ext>
            </a:extLst>
          </p:cNvPr>
          <p:cNvSpPr>
            <a:spLocks noGrp="1"/>
          </p:cNvSpPr>
          <p:nvPr>
            <p:ph type="sldNum" sz="quarter" idx="12"/>
          </p:nvPr>
        </p:nvSpPr>
        <p:spPr/>
        <p:txBody>
          <a:bodyPr/>
          <a:lstStyle/>
          <a:p>
            <a:fld id="{509F190D-D16B-4728-9918-AE902CAA0EE5}" type="slidenum">
              <a:rPr lang="en-US" smtClean="0"/>
              <a:t>‹#›</a:t>
            </a:fld>
            <a:endParaRPr lang="en-US"/>
          </a:p>
        </p:txBody>
      </p:sp>
    </p:spTree>
    <p:extLst>
      <p:ext uri="{BB962C8B-B14F-4D97-AF65-F5344CB8AC3E}">
        <p14:creationId xmlns:p14="http://schemas.microsoft.com/office/powerpoint/2010/main" val="823335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B233-E78C-E18E-696D-96857B7B1A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FEA61D-A3DB-6874-138D-AB01917AF1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5B9209-9B27-B70F-BCF1-2650F28EAB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7243C9-D05D-8491-4844-7E25DE390B70}"/>
              </a:ext>
            </a:extLst>
          </p:cNvPr>
          <p:cNvSpPr>
            <a:spLocks noGrp="1"/>
          </p:cNvSpPr>
          <p:nvPr>
            <p:ph type="dt" sz="half" idx="10"/>
          </p:nvPr>
        </p:nvSpPr>
        <p:spPr/>
        <p:txBody>
          <a:bodyPr/>
          <a:lstStyle/>
          <a:p>
            <a:fld id="{16A6D54F-DB05-429D-BC8C-08F82F4A4E8C}" type="datetimeFigureOut">
              <a:rPr lang="en-US" smtClean="0"/>
              <a:t>1/3/2025</a:t>
            </a:fld>
            <a:endParaRPr lang="en-US"/>
          </a:p>
        </p:txBody>
      </p:sp>
      <p:sp>
        <p:nvSpPr>
          <p:cNvPr id="6" name="Footer Placeholder 5">
            <a:extLst>
              <a:ext uri="{FF2B5EF4-FFF2-40B4-BE49-F238E27FC236}">
                <a16:creationId xmlns:a16="http://schemas.microsoft.com/office/drawing/2014/main" id="{E2228C72-BE3E-08C0-8742-8FB36A009C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19261C-11AA-0048-8BE1-C7EBF274B735}"/>
              </a:ext>
            </a:extLst>
          </p:cNvPr>
          <p:cNvSpPr>
            <a:spLocks noGrp="1"/>
          </p:cNvSpPr>
          <p:nvPr>
            <p:ph type="sldNum" sz="quarter" idx="12"/>
          </p:nvPr>
        </p:nvSpPr>
        <p:spPr/>
        <p:txBody>
          <a:bodyPr/>
          <a:lstStyle/>
          <a:p>
            <a:fld id="{509F190D-D16B-4728-9918-AE902CAA0EE5}" type="slidenum">
              <a:rPr lang="en-US" smtClean="0"/>
              <a:t>‹#›</a:t>
            </a:fld>
            <a:endParaRPr lang="en-US"/>
          </a:p>
        </p:txBody>
      </p:sp>
    </p:spTree>
    <p:extLst>
      <p:ext uri="{BB962C8B-B14F-4D97-AF65-F5344CB8AC3E}">
        <p14:creationId xmlns:p14="http://schemas.microsoft.com/office/powerpoint/2010/main" val="959874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950E-F5D1-813F-FDBC-17411926F7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1EE9F5-B5BE-3407-01B8-EAEFCE9B37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05525C-98B9-09F6-36C9-0758C9DBEB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931C94-4317-D725-A555-275CE127F4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36E815-41AD-F537-AE76-C39808DA12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42497C-AFFC-558D-0117-0F9ED806B33D}"/>
              </a:ext>
            </a:extLst>
          </p:cNvPr>
          <p:cNvSpPr>
            <a:spLocks noGrp="1"/>
          </p:cNvSpPr>
          <p:nvPr>
            <p:ph type="dt" sz="half" idx="10"/>
          </p:nvPr>
        </p:nvSpPr>
        <p:spPr/>
        <p:txBody>
          <a:bodyPr/>
          <a:lstStyle/>
          <a:p>
            <a:fld id="{16A6D54F-DB05-429D-BC8C-08F82F4A4E8C}" type="datetimeFigureOut">
              <a:rPr lang="en-US" smtClean="0"/>
              <a:t>1/3/2025</a:t>
            </a:fld>
            <a:endParaRPr lang="en-US"/>
          </a:p>
        </p:txBody>
      </p:sp>
      <p:sp>
        <p:nvSpPr>
          <p:cNvPr id="8" name="Footer Placeholder 7">
            <a:extLst>
              <a:ext uri="{FF2B5EF4-FFF2-40B4-BE49-F238E27FC236}">
                <a16:creationId xmlns:a16="http://schemas.microsoft.com/office/drawing/2014/main" id="{2F6E4D62-28E3-6346-813F-1D062CCEC5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20F017-0B43-72FA-56BB-0798F664678F}"/>
              </a:ext>
            </a:extLst>
          </p:cNvPr>
          <p:cNvSpPr>
            <a:spLocks noGrp="1"/>
          </p:cNvSpPr>
          <p:nvPr>
            <p:ph type="sldNum" sz="quarter" idx="12"/>
          </p:nvPr>
        </p:nvSpPr>
        <p:spPr/>
        <p:txBody>
          <a:bodyPr/>
          <a:lstStyle/>
          <a:p>
            <a:fld id="{509F190D-D16B-4728-9918-AE902CAA0EE5}" type="slidenum">
              <a:rPr lang="en-US" smtClean="0"/>
              <a:t>‹#›</a:t>
            </a:fld>
            <a:endParaRPr lang="en-US"/>
          </a:p>
        </p:txBody>
      </p:sp>
    </p:spTree>
    <p:extLst>
      <p:ext uri="{BB962C8B-B14F-4D97-AF65-F5344CB8AC3E}">
        <p14:creationId xmlns:p14="http://schemas.microsoft.com/office/powerpoint/2010/main" val="4192923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F49B1-28DF-22A5-F925-51B75C96D7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05F242-F13E-31DF-DA3D-8D8C40024718}"/>
              </a:ext>
            </a:extLst>
          </p:cNvPr>
          <p:cNvSpPr>
            <a:spLocks noGrp="1"/>
          </p:cNvSpPr>
          <p:nvPr>
            <p:ph type="dt" sz="half" idx="10"/>
          </p:nvPr>
        </p:nvSpPr>
        <p:spPr/>
        <p:txBody>
          <a:bodyPr/>
          <a:lstStyle/>
          <a:p>
            <a:fld id="{16A6D54F-DB05-429D-BC8C-08F82F4A4E8C}" type="datetimeFigureOut">
              <a:rPr lang="en-US" smtClean="0"/>
              <a:t>1/3/2025</a:t>
            </a:fld>
            <a:endParaRPr lang="en-US"/>
          </a:p>
        </p:txBody>
      </p:sp>
      <p:sp>
        <p:nvSpPr>
          <p:cNvPr id="4" name="Footer Placeholder 3">
            <a:extLst>
              <a:ext uri="{FF2B5EF4-FFF2-40B4-BE49-F238E27FC236}">
                <a16:creationId xmlns:a16="http://schemas.microsoft.com/office/drawing/2014/main" id="{6AF55869-7880-FDB9-95FE-C9D09D4FFA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4E1FE4-8D08-238B-BE0F-E666E520AA94}"/>
              </a:ext>
            </a:extLst>
          </p:cNvPr>
          <p:cNvSpPr>
            <a:spLocks noGrp="1"/>
          </p:cNvSpPr>
          <p:nvPr>
            <p:ph type="sldNum" sz="quarter" idx="12"/>
          </p:nvPr>
        </p:nvSpPr>
        <p:spPr/>
        <p:txBody>
          <a:bodyPr/>
          <a:lstStyle/>
          <a:p>
            <a:fld id="{509F190D-D16B-4728-9918-AE902CAA0EE5}" type="slidenum">
              <a:rPr lang="en-US" smtClean="0"/>
              <a:t>‹#›</a:t>
            </a:fld>
            <a:endParaRPr lang="en-US"/>
          </a:p>
        </p:txBody>
      </p:sp>
    </p:spTree>
    <p:extLst>
      <p:ext uri="{BB962C8B-B14F-4D97-AF65-F5344CB8AC3E}">
        <p14:creationId xmlns:p14="http://schemas.microsoft.com/office/powerpoint/2010/main" val="1467762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98D32-21D6-E64B-4E66-B51A125ADD07}"/>
              </a:ext>
            </a:extLst>
          </p:cNvPr>
          <p:cNvSpPr>
            <a:spLocks noGrp="1"/>
          </p:cNvSpPr>
          <p:nvPr>
            <p:ph type="dt" sz="half" idx="10"/>
          </p:nvPr>
        </p:nvSpPr>
        <p:spPr/>
        <p:txBody>
          <a:bodyPr/>
          <a:lstStyle/>
          <a:p>
            <a:fld id="{16A6D54F-DB05-429D-BC8C-08F82F4A4E8C}" type="datetimeFigureOut">
              <a:rPr lang="en-US" smtClean="0"/>
              <a:t>1/3/2025</a:t>
            </a:fld>
            <a:endParaRPr lang="en-US"/>
          </a:p>
        </p:txBody>
      </p:sp>
      <p:sp>
        <p:nvSpPr>
          <p:cNvPr id="3" name="Footer Placeholder 2">
            <a:extLst>
              <a:ext uri="{FF2B5EF4-FFF2-40B4-BE49-F238E27FC236}">
                <a16:creationId xmlns:a16="http://schemas.microsoft.com/office/drawing/2014/main" id="{7A885226-9804-2168-F9BE-8914E483C5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0B44C2-56BA-EB2B-1B21-DFED9C2EA52C}"/>
              </a:ext>
            </a:extLst>
          </p:cNvPr>
          <p:cNvSpPr>
            <a:spLocks noGrp="1"/>
          </p:cNvSpPr>
          <p:nvPr>
            <p:ph type="sldNum" sz="quarter" idx="12"/>
          </p:nvPr>
        </p:nvSpPr>
        <p:spPr/>
        <p:txBody>
          <a:bodyPr/>
          <a:lstStyle/>
          <a:p>
            <a:fld id="{509F190D-D16B-4728-9918-AE902CAA0EE5}" type="slidenum">
              <a:rPr lang="en-US" smtClean="0"/>
              <a:t>‹#›</a:t>
            </a:fld>
            <a:endParaRPr lang="en-US"/>
          </a:p>
        </p:txBody>
      </p:sp>
    </p:spTree>
    <p:extLst>
      <p:ext uri="{BB962C8B-B14F-4D97-AF65-F5344CB8AC3E}">
        <p14:creationId xmlns:p14="http://schemas.microsoft.com/office/powerpoint/2010/main" val="1415762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73426-6D66-E122-36DA-0039DE4CF8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F0D8F9-04A3-FFFE-5721-7BA8DF2FA7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A89D34-6610-5166-F92A-429F7419D5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352419-D166-4D0E-E933-87EB64551527}"/>
              </a:ext>
            </a:extLst>
          </p:cNvPr>
          <p:cNvSpPr>
            <a:spLocks noGrp="1"/>
          </p:cNvSpPr>
          <p:nvPr>
            <p:ph type="dt" sz="half" idx="10"/>
          </p:nvPr>
        </p:nvSpPr>
        <p:spPr/>
        <p:txBody>
          <a:bodyPr/>
          <a:lstStyle/>
          <a:p>
            <a:fld id="{16A6D54F-DB05-429D-BC8C-08F82F4A4E8C}" type="datetimeFigureOut">
              <a:rPr lang="en-US" smtClean="0"/>
              <a:t>1/3/2025</a:t>
            </a:fld>
            <a:endParaRPr lang="en-US"/>
          </a:p>
        </p:txBody>
      </p:sp>
      <p:sp>
        <p:nvSpPr>
          <p:cNvPr id="6" name="Footer Placeholder 5">
            <a:extLst>
              <a:ext uri="{FF2B5EF4-FFF2-40B4-BE49-F238E27FC236}">
                <a16:creationId xmlns:a16="http://schemas.microsoft.com/office/drawing/2014/main" id="{8A4610F2-4836-CE7F-5E49-C1AE1758C1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6BF084-5D88-7305-42C1-CFD4AF4BCECE}"/>
              </a:ext>
            </a:extLst>
          </p:cNvPr>
          <p:cNvSpPr>
            <a:spLocks noGrp="1"/>
          </p:cNvSpPr>
          <p:nvPr>
            <p:ph type="sldNum" sz="quarter" idx="12"/>
          </p:nvPr>
        </p:nvSpPr>
        <p:spPr/>
        <p:txBody>
          <a:bodyPr/>
          <a:lstStyle/>
          <a:p>
            <a:fld id="{509F190D-D16B-4728-9918-AE902CAA0EE5}" type="slidenum">
              <a:rPr lang="en-US" smtClean="0"/>
              <a:t>‹#›</a:t>
            </a:fld>
            <a:endParaRPr lang="en-US"/>
          </a:p>
        </p:txBody>
      </p:sp>
    </p:spTree>
    <p:extLst>
      <p:ext uri="{BB962C8B-B14F-4D97-AF65-F5344CB8AC3E}">
        <p14:creationId xmlns:p14="http://schemas.microsoft.com/office/powerpoint/2010/main" val="1819086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CE4C8-B27C-5995-D412-E5835237F7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8045A2-8379-A7B3-3B1D-9D310A0983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AC1321-6640-6622-2BDB-E13E150B88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DC1E13-7AA0-BE74-D324-429BB8D3FC1C}"/>
              </a:ext>
            </a:extLst>
          </p:cNvPr>
          <p:cNvSpPr>
            <a:spLocks noGrp="1"/>
          </p:cNvSpPr>
          <p:nvPr>
            <p:ph type="dt" sz="half" idx="10"/>
          </p:nvPr>
        </p:nvSpPr>
        <p:spPr/>
        <p:txBody>
          <a:bodyPr/>
          <a:lstStyle/>
          <a:p>
            <a:fld id="{16A6D54F-DB05-429D-BC8C-08F82F4A4E8C}" type="datetimeFigureOut">
              <a:rPr lang="en-US" smtClean="0"/>
              <a:t>1/3/2025</a:t>
            </a:fld>
            <a:endParaRPr lang="en-US"/>
          </a:p>
        </p:txBody>
      </p:sp>
      <p:sp>
        <p:nvSpPr>
          <p:cNvPr id="6" name="Footer Placeholder 5">
            <a:extLst>
              <a:ext uri="{FF2B5EF4-FFF2-40B4-BE49-F238E27FC236}">
                <a16:creationId xmlns:a16="http://schemas.microsoft.com/office/drawing/2014/main" id="{937148DA-29E9-F6A8-4C58-A32D56FE5B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E4303B-9928-35D6-6740-082BB6EB1ECF}"/>
              </a:ext>
            </a:extLst>
          </p:cNvPr>
          <p:cNvSpPr>
            <a:spLocks noGrp="1"/>
          </p:cNvSpPr>
          <p:nvPr>
            <p:ph type="sldNum" sz="quarter" idx="12"/>
          </p:nvPr>
        </p:nvSpPr>
        <p:spPr/>
        <p:txBody>
          <a:bodyPr/>
          <a:lstStyle/>
          <a:p>
            <a:fld id="{509F190D-D16B-4728-9918-AE902CAA0EE5}" type="slidenum">
              <a:rPr lang="en-US" smtClean="0"/>
              <a:t>‹#›</a:t>
            </a:fld>
            <a:endParaRPr lang="en-US"/>
          </a:p>
        </p:txBody>
      </p:sp>
    </p:spTree>
    <p:extLst>
      <p:ext uri="{BB962C8B-B14F-4D97-AF65-F5344CB8AC3E}">
        <p14:creationId xmlns:p14="http://schemas.microsoft.com/office/powerpoint/2010/main" val="270909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0E2BE6-9F4D-F672-A61E-8589DE5944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C48FED-5DE5-FA6B-7097-F045D0E1B0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6A108-E904-97BB-BD36-A9542BF9A8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A6D54F-DB05-429D-BC8C-08F82F4A4E8C}" type="datetimeFigureOut">
              <a:rPr lang="en-US" smtClean="0"/>
              <a:t>1/3/2025</a:t>
            </a:fld>
            <a:endParaRPr lang="en-US"/>
          </a:p>
        </p:txBody>
      </p:sp>
      <p:sp>
        <p:nvSpPr>
          <p:cNvPr id="5" name="Footer Placeholder 4">
            <a:extLst>
              <a:ext uri="{FF2B5EF4-FFF2-40B4-BE49-F238E27FC236}">
                <a16:creationId xmlns:a16="http://schemas.microsoft.com/office/drawing/2014/main" id="{8EE45D6E-145C-7109-3750-CA7F5A26DE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60375-D467-EA93-C447-655B2CB5C2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9F190D-D16B-4728-9918-AE902CAA0EE5}" type="slidenum">
              <a:rPr lang="en-US" smtClean="0"/>
              <a:t>‹#›</a:t>
            </a:fld>
            <a:endParaRPr lang="en-US"/>
          </a:p>
        </p:txBody>
      </p:sp>
    </p:spTree>
    <p:extLst>
      <p:ext uri="{BB962C8B-B14F-4D97-AF65-F5344CB8AC3E}">
        <p14:creationId xmlns:p14="http://schemas.microsoft.com/office/powerpoint/2010/main" val="28752892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15.gif"/></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9.gif"/><Relationship Id="rId4" Type="http://schemas.openxmlformats.org/officeDocument/2006/relationships/image" Target="../media/image28.gif"/></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D37B3-1201-7AC9-0C69-23A33A5E708A}"/>
              </a:ext>
            </a:extLst>
          </p:cNvPr>
          <p:cNvSpPr>
            <a:spLocks noGrp="1"/>
          </p:cNvSpPr>
          <p:nvPr>
            <p:ph type="ctrTitle"/>
          </p:nvPr>
        </p:nvSpPr>
        <p:spPr>
          <a:xfrm>
            <a:off x="1792941" y="1507844"/>
            <a:ext cx="9144000" cy="2306637"/>
          </a:xfrm>
        </p:spPr>
        <p:txBody>
          <a:bodyPr>
            <a:normAutofit/>
          </a:bodyPr>
          <a:lstStyle/>
          <a:p>
            <a:r>
              <a:rPr lang="en-US" sz="4800" b="1" dirty="0"/>
              <a:t>NETWORK PROTOCOLS &amp; SECURITY</a:t>
            </a:r>
            <a:br>
              <a:rPr lang="en-US" sz="4800" b="1" dirty="0"/>
            </a:br>
            <a:r>
              <a:rPr lang="en-US" sz="4800" b="1" dirty="0"/>
              <a:t>23EC2210R/A/E</a:t>
            </a:r>
            <a:br>
              <a:rPr lang="en-US" sz="4800" b="1" dirty="0"/>
            </a:br>
            <a:r>
              <a:rPr lang="en-US" sz="4800" b="1" dirty="0"/>
              <a:t>Credits: 4/6/6</a:t>
            </a:r>
          </a:p>
        </p:txBody>
      </p:sp>
      <p:sp>
        <p:nvSpPr>
          <p:cNvPr id="3" name="Subtitle 2">
            <a:extLst>
              <a:ext uri="{FF2B5EF4-FFF2-40B4-BE49-F238E27FC236}">
                <a16:creationId xmlns:a16="http://schemas.microsoft.com/office/drawing/2014/main" id="{46C97704-21A0-1BC5-9DF6-A8D2191E966B}"/>
              </a:ext>
            </a:extLst>
          </p:cNvPr>
          <p:cNvSpPr>
            <a:spLocks noGrp="1"/>
          </p:cNvSpPr>
          <p:nvPr>
            <p:ph type="subTitle" idx="1"/>
          </p:nvPr>
        </p:nvSpPr>
        <p:spPr>
          <a:xfrm>
            <a:off x="1524000" y="3814480"/>
            <a:ext cx="9144000" cy="1443319"/>
          </a:xfrm>
        </p:spPr>
        <p:txBody>
          <a:bodyPr>
            <a:normAutofit fontScale="92500" lnSpcReduction="20000"/>
          </a:bodyPr>
          <a:lstStyle/>
          <a:p>
            <a:pPr algn="r"/>
            <a:endParaRPr lang="en-US" dirty="0"/>
          </a:p>
          <a:p>
            <a:pPr algn="r"/>
            <a:endParaRPr lang="en-US" dirty="0"/>
          </a:p>
          <a:p>
            <a:pPr algn="r"/>
            <a:endParaRPr lang="en-US" dirty="0"/>
          </a:p>
          <a:p>
            <a:pPr algn="r"/>
            <a:r>
              <a:rPr lang="en-US" b="1" dirty="0"/>
              <a:t>Course Coordinator: A. Prasanna Lakshmi</a:t>
            </a:r>
          </a:p>
          <a:p>
            <a:endParaRPr lang="en-US" dirty="0"/>
          </a:p>
        </p:txBody>
      </p:sp>
      <p:pic>
        <p:nvPicPr>
          <p:cNvPr id="4" name="Picture 2" descr="E:\My Presentations\KLH-Logo.png">
            <a:extLst>
              <a:ext uri="{FF2B5EF4-FFF2-40B4-BE49-F238E27FC236}">
                <a16:creationId xmlns:a16="http://schemas.microsoft.com/office/drawing/2014/main" id="{F65A11FF-219F-E4E6-F10A-AB06959B4F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611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6DFBF-8140-9877-775C-7E52BFFC38E7}"/>
              </a:ext>
            </a:extLst>
          </p:cNvPr>
          <p:cNvSpPr>
            <a:spLocks noGrp="1"/>
          </p:cNvSpPr>
          <p:nvPr>
            <p:ph type="title"/>
          </p:nvPr>
        </p:nvSpPr>
        <p:spPr/>
        <p:txBody>
          <a:bodyPr/>
          <a:lstStyle/>
          <a:p>
            <a:r>
              <a:rPr lang="en-US" dirty="0"/>
              <a:t>Computer Network Architecture</a:t>
            </a:r>
          </a:p>
        </p:txBody>
      </p:sp>
      <p:pic>
        <p:nvPicPr>
          <p:cNvPr id="4" name="Picture 2" descr="E:\My Presentations\KLH-Logo.png">
            <a:extLst>
              <a:ext uri="{FF2B5EF4-FFF2-40B4-BE49-F238E27FC236}">
                <a16:creationId xmlns:a16="http://schemas.microsoft.com/office/drawing/2014/main" id="{FD33B68D-C42D-DF7A-02DD-9B9FA362D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a:extLst>
              <a:ext uri="{FF2B5EF4-FFF2-40B4-BE49-F238E27FC236}">
                <a16:creationId xmlns:a16="http://schemas.microsoft.com/office/drawing/2014/main" id="{3C3088D3-92DC-04F4-A99A-6E764E6B6AD1}"/>
              </a:ext>
            </a:extLst>
          </p:cNvPr>
          <p:cNvPicPr>
            <a:picLocks noGrp="1" noChangeAspect="1"/>
          </p:cNvPicPr>
          <p:nvPr>
            <p:ph idx="1"/>
          </p:nvPr>
        </p:nvPicPr>
        <p:blipFill>
          <a:blip r:embed="rId3"/>
          <a:stretch>
            <a:fillRect/>
          </a:stretch>
        </p:blipFill>
        <p:spPr>
          <a:xfrm>
            <a:off x="4697786" y="1602955"/>
            <a:ext cx="2581275" cy="1533525"/>
          </a:xfrm>
          <a:prstGeom prst="rect">
            <a:avLst/>
          </a:prstGeom>
        </p:spPr>
      </p:pic>
      <p:pic>
        <p:nvPicPr>
          <p:cNvPr id="3074" name="Picture 2" descr="Computer Network Architecture">
            <a:extLst>
              <a:ext uri="{FF2B5EF4-FFF2-40B4-BE49-F238E27FC236}">
                <a16:creationId xmlns:a16="http://schemas.microsoft.com/office/drawing/2014/main" id="{96E59DF4-901F-A38A-4DFA-283FA7C7C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4098" y="3136480"/>
            <a:ext cx="4124325" cy="28289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mputer Network Architecture">
            <a:extLst>
              <a:ext uri="{FF2B5EF4-FFF2-40B4-BE49-F238E27FC236}">
                <a16:creationId xmlns:a16="http://schemas.microsoft.com/office/drawing/2014/main" id="{BB7B6EB8-632F-DBF5-500F-408A237ABF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520" y="3222205"/>
            <a:ext cx="3667125"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102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31999-69A3-99E4-D301-00C6D7C85C99}"/>
              </a:ext>
            </a:extLst>
          </p:cNvPr>
          <p:cNvSpPr>
            <a:spLocks noGrp="1"/>
          </p:cNvSpPr>
          <p:nvPr>
            <p:ph type="title"/>
          </p:nvPr>
        </p:nvSpPr>
        <p:spPr>
          <a:xfrm>
            <a:off x="838200" y="365125"/>
            <a:ext cx="10515600" cy="907863"/>
          </a:xfrm>
        </p:spPr>
        <p:txBody>
          <a:bodyPr>
            <a:noAutofit/>
          </a:bodyPr>
          <a:lstStyle/>
          <a:p>
            <a:br>
              <a:rPr lang="en-US" sz="3200" dirty="0"/>
            </a:br>
            <a:r>
              <a:rPr lang="en-US" sz="3200" dirty="0"/>
              <a:t>Difference between Client-Server and Peer-to-Peer Network:</a:t>
            </a:r>
          </a:p>
        </p:txBody>
      </p:sp>
      <p:graphicFrame>
        <p:nvGraphicFramePr>
          <p:cNvPr id="5" name="Content Placeholder 4">
            <a:extLst>
              <a:ext uri="{FF2B5EF4-FFF2-40B4-BE49-F238E27FC236}">
                <a16:creationId xmlns:a16="http://schemas.microsoft.com/office/drawing/2014/main" id="{E4AD71D5-02F9-C477-5C58-A23E5546F62A}"/>
              </a:ext>
            </a:extLst>
          </p:cNvPr>
          <p:cNvGraphicFramePr>
            <a:graphicFrameLocks noGrp="1"/>
          </p:cNvGraphicFramePr>
          <p:nvPr>
            <p:ph idx="1"/>
            <p:extLst>
              <p:ext uri="{D42A27DB-BD31-4B8C-83A1-F6EECF244321}">
                <p14:modId xmlns:p14="http://schemas.microsoft.com/office/powerpoint/2010/main" val="733146128"/>
              </p:ext>
            </p:extLst>
          </p:nvPr>
        </p:nvGraphicFramePr>
        <p:xfrm>
          <a:off x="1210235" y="1461247"/>
          <a:ext cx="9296400" cy="4912660"/>
        </p:xfrm>
        <a:graphic>
          <a:graphicData uri="http://schemas.openxmlformats.org/drawingml/2006/table">
            <a:tbl>
              <a:tblPr>
                <a:tableStyleId>{284E427A-3D55-4303-BF80-6455036E1DE7}</a:tableStyleId>
              </a:tblPr>
              <a:tblGrid>
                <a:gridCol w="502024">
                  <a:extLst>
                    <a:ext uri="{9D8B030D-6E8A-4147-A177-3AD203B41FA5}">
                      <a16:colId xmlns:a16="http://schemas.microsoft.com/office/drawing/2014/main" val="4283818523"/>
                    </a:ext>
                  </a:extLst>
                </a:gridCol>
                <a:gridCol w="3953435">
                  <a:extLst>
                    <a:ext uri="{9D8B030D-6E8A-4147-A177-3AD203B41FA5}">
                      <a16:colId xmlns:a16="http://schemas.microsoft.com/office/drawing/2014/main" val="140429095"/>
                    </a:ext>
                  </a:extLst>
                </a:gridCol>
                <a:gridCol w="4840941">
                  <a:extLst>
                    <a:ext uri="{9D8B030D-6E8A-4147-A177-3AD203B41FA5}">
                      <a16:colId xmlns:a16="http://schemas.microsoft.com/office/drawing/2014/main" val="640020264"/>
                    </a:ext>
                  </a:extLst>
                </a:gridCol>
              </a:tblGrid>
              <a:tr h="351315">
                <a:tc>
                  <a:txBody>
                    <a:bodyPr/>
                    <a:lstStyle/>
                    <a:p>
                      <a:pPr algn="ctr" fontAlgn="base"/>
                      <a:r>
                        <a:rPr lang="en-US" sz="1400" b="1" dirty="0">
                          <a:effectLst/>
                          <a:latin typeface="Times New Roman" panose="02020603050405020304" pitchFamily="18" charset="0"/>
                          <a:cs typeface="Times New Roman" panose="02020603050405020304" pitchFamily="18" charset="0"/>
                        </a:rPr>
                        <a:t>S.NO</a:t>
                      </a:r>
                    </a:p>
                  </a:txBody>
                  <a:tcPr marL="33784" marR="33784" marT="67567" marB="67567" anchor="ctr"/>
                </a:tc>
                <a:tc>
                  <a:txBody>
                    <a:bodyPr/>
                    <a:lstStyle/>
                    <a:p>
                      <a:pPr algn="ctr" fontAlgn="base"/>
                      <a:r>
                        <a:rPr lang="en-US" sz="1400" b="1">
                          <a:effectLst/>
                          <a:latin typeface="Times New Roman" panose="02020603050405020304" pitchFamily="18" charset="0"/>
                          <a:cs typeface="Times New Roman" panose="02020603050405020304" pitchFamily="18" charset="0"/>
                        </a:rPr>
                        <a:t>Client-Server Network</a:t>
                      </a:r>
                    </a:p>
                  </a:txBody>
                  <a:tcPr marL="67567" marR="67567" marT="67567" marB="67567" anchor="ctr"/>
                </a:tc>
                <a:tc>
                  <a:txBody>
                    <a:bodyPr/>
                    <a:lstStyle/>
                    <a:p>
                      <a:pPr algn="ctr" fontAlgn="base"/>
                      <a:r>
                        <a:rPr lang="en-US" sz="1400" b="1">
                          <a:effectLst/>
                          <a:latin typeface="Times New Roman" panose="02020603050405020304" pitchFamily="18" charset="0"/>
                          <a:cs typeface="Times New Roman" panose="02020603050405020304" pitchFamily="18" charset="0"/>
                        </a:rPr>
                        <a:t>Peer-to-Peer Network</a:t>
                      </a:r>
                    </a:p>
                  </a:txBody>
                  <a:tcPr marL="67567" marR="67567" marT="67567" marB="67567" anchor="ctr"/>
                </a:tc>
                <a:extLst>
                  <a:ext uri="{0D108BD9-81ED-4DB2-BD59-A6C34878D82A}">
                    <a16:rowId xmlns:a16="http://schemas.microsoft.com/office/drawing/2014/main" val="640835534"/>
                  </a:ext>
                </a:extLst>
              </a:tr>
              <a:tr h="835981">
                <a:tc>
                  <a:txBody>
                    <a:bodyPr/>
                    <a:lstStyle/>
                    <a:p>
                      <a:pPr algn="ctr" fontAlgn="ctr"/>
                      <a:r>
                        <a:rPr lang="en-US" sz="1400" b="0" dirty="0">
                          <a:effectLst/>
                          <a:latin typeface="Times New Roman" panose="02020603050405020304" pitchFamily="18" charset="0"/>
                          <a:cs typeface="Times New Roman" panose="02020603050405020304" pitchFamily="18" charset="0"/>
                        </a:rPr>
                        <a:t>1.</a:t>
                      </a:r>
                    </a:p>
                  </a:txBody>
                  <a:tcPr marL="67567" marR="67567" marT="94594" marB="94594" anchor="ctr"/>
                </a:tc>
                <a:tc>
                  <a:txBody>
                    <a:bodyPr/>
                    <a:lstStyle/>
                    <a:p>
                      <a:pPr algn="ctr" fontAlgn="ctr"/>
                      <a:r>
                        <a:rPr lang="en-US" sz="1400" b="0" dirty="0">
                          <a:effectLst/>
                          <a:latin typeface="Times New Roman" panose="02020603050405020304" pitchFamily="18" charset="0"/>
                          <a:cs typeface="Times New Roman" panose="02020603050405020304" pitchFamily="18" charset="0"/>
                        </a:rPr>
                        <a:t>In Client-Server Network, Clients and server are differentiated, Specific server and clients are present.</a:t>
                      </a:r>
                    </a:p>
                  </a:txBody>
                  <a:tcPr marL="67567" marR="67567" marT="94594" marB="94594" anchor="ctr"/>
                </a:tc>
                <a:tc>
                  <a:txBody>
                    <a:bodyPr/>
                    <a:lstStyle/>
                    <a:p>
                      <a:pPr algn="ctr" fontAlgn="ctr"/>
                      <a:r>
                        <a:rPr lang="en-US" sz="1400" b="0" dirty="0">
                          <a:effectLst/>
                          <a:latin typeface="Times New Roman" panose="02020603050405020304" pitchFamily="18" charset="0"/>
                          <a:cs typeface="Times New Roman" panose="02020603050405020304" pitchFamily="18" charset="0"/>
                        </a:rPr>
                        <a:t>In Peer-to-Peer Network, Clients and server are not differentiated.</a:t>
                      </a:r>
                    </a:p>
                  </a:txBody>
                  <a:tcPr marL="67567" marR="67567" marT="94594" marB="94594" anchor="ctr"/>
                </a:tc>
                <a:extLst>
                  <a:ext uri="{0D108BD9-81ED-4DB2-BD59-A6C34878D82A}">
                    <a16:rowId xmlns:a16="http://schemas.microsoft.com/office/drawing/2014/main" val="896390054"/>
                  </a:ext>
                </a:extLst>
              </a:tr>
              <a:tr h="620894">
                <a:tc>
                  <a:txBody>
                    <a:bodyPr/>
                    <a:lstStyle/>
                    <a:p>
                      <a:pPr algn="ctr" fontAlgn="ctr"/>
                      <a:r>
                        <a:rPr lang="en-US" sz="1400" b="0">
                          <a:effectLst/>
                          <a:latin typeface="Times New Roman" panose="02020603050405020304" pitchFamily="18" charset="0"/>
                          <a:cs typeface="Times New Roman" panose="02020603050405020304" pitchFamily="18" charset="0"/>
                        </a:rPr>
                        <a:t>2.</a:t>
                      </a:r>
                    </a:p>
                  </a:txBody>
                  <a:tcPr marL="67567" marR="67567" marT="94594" marB="94594" anchor="ctr"/>
                </a:tc>
                <a:tc>
                  <a:txBody>
                    <a:bodyPr/>
                    <a:lstStyle/>
                    <a:p>
                      <a:pPr algn="ctr" fontAlgn="ctr"/>
                      <a:r>
                        <a:rPr lang="en-US" sz="1400" b="0" dirty="0">
                          <a:effectLst/>
                          <a:latin typeface="Times New Roman" panose="02020603050405020304" pitchFamily="18" charset="0"/>
                          <a:cs typeface="Times New Roman" panose="02020603050405020304" pitchFamily="18" charset="0"/>
                        </a:rPr>
                        <a:t>Client-Server Network focuses on information sharing.</a:t>
                      </a:r>
                    </a:p>
                  </a:txBody>
                  <a:tcPr marL="67567" marR="67567" marT="94594" marB="94594" anchor="ctr"/>
                </a:tc>
                <a:tc>
                  <a:txBody>
                    <a:bodyPr/>
                    <a:lstStyle/>
                    <a:p>
                      <a:pPr algn="ctr" fontAlgn="ctr"/>
                      <a:r>
                        <a:rPr lang="en-US" sz="1400" b="0" dirty="0">
                          <a:effectLst/>
                          <a:latin typeface="Times New Roman" panose="02020603050405020304" pitchFamily="18" charset="0"/>
                          <a:cs typeface="Times New Roman" panose="02020603050405020304" pitchFamily="18" charset="0"/>
                        </a:rPr>
                        <a:t>While Peer-to-Peer Network focuses on connectivity.</a:t>
                      </a:r>
                    </a:p>
                  </a:txBody>
                  <a:tcPr marL="67567" marR="67567" marT="94594" marB="94594" anchor="ctr"/>
                </a:tc>
                <a:extLst>
                  <a:ext uri="{0D108BD9-81ED-4DB2-BD59-A6C34878D82A}">
                    <a16:rowId xmlns:a16="http://schemas.microsoft.com/office/drawing/2014/main" val="1189974277"/>
                  </a:ext>
                </a:extLst>
              </a:tr>
              <a:tr h="620894">
                <a:tc>
                  <a:txBody>
                    <a:bodyPr/>
                    <a:lstStyle/>
                    <a:p>
                      <a:pPr algn="ctr" fontAlgn="ctr"/>
                      <a:r>
                        <a:rPr lang="en-US" sz="1400" b="0">
                          <a:effectLst/>
                          <a:latin typeface="Times New Roman" panose="02020603050405020304" pitchFamily="18" charset="0"/>
                          <a:cs typeface="Times New Roman" panose="02020603050405020304" pitchFamily="18" charset="0"/>
                        </a:rPr>
                        <a:t>3.</a:t>
                      </a:r>
                    </a:p>
                  </a:txBody>
                  <a:tcPr marL="67567" marR="67567" marT="94594" marB="94594" anchor="ctr"/>
                </a:tc>
                <a:tc>
                  <a:txBody>
                    <a:bodyPr/>
                    <a:lstStyle/>
                    <a:p>
                      <a:pPr algn="ctr" fontAlgn="ctr"/>
                      <a:r>
                        <a:rPr lang="en-US" sz="1400" b="0" dirty="0">
                          <a:effectLst/>
                          <a:latin typeface="Times New Roman" panose="02020603050405020304" pitchFamily="18" charset="0"/>
                          <a:cs typeface="Times New Roman" panose="02020603050405020304" pitchFamily="18" charset="0"/>
                        </a:rPr>
                        <a:t>In Client-Server Network, Centralized server is used to store the data.</a:t>
                      </a:r>
                    </a:p>
                  </a:txBody>
                  <a:tcPr marL="67567" marR="67567" marT="94594" marB="94594" anchor="ctr"/>
                </a:tc>
                <a:tc>
                  <a:txBody>
                    <a:bodyPr/>
                    <a:lstStyle/>
                    <a:p>
                      <a:pPr algn="ctr" fontAlgn="ctr"/>
                      <a:r>
                        <a:rPr lang="en-US" sz="1400" b="0" dirty="0">
                          <a:effectLst/>
                          <a:latin typeface="Times New Roman" panose="02020603050405020304" pitchFamily="18" charset="0"/>
                          <a:cs typeface="Times New Roman" panose="02020603050405020304" pitchFamily="18" charset="0"/>
                        </a:rPr>
                        <a:t>While in Peer-to-Peer Network, Each peer has its own data.</a:t>
                      </a:r>
                    </a:p>
                  </a:txBody>
                  <a:tcPr marL="67567" marR="67567" marT="94594" marB="94594" anchor="ctr"/>
                </a:tc>
                <a:extLst>
                  <a:ext uri="{0D108BD9-81ED-4DB2-BD59-A6C34878D82A}">
                    <a16:rowId xmlns:a16="http://schemas.microsoft.com/office/drawing/2014/main" val="783775401"/>
                  </a:ext>
                </a:extLst>
              </a:tr>
              <a:tr h="620894">
                <a:tc>
                  <a:txBody>
                    <a:bodyPr/>
                    <a:lstStyle/>
                    <a:p>
                      <a:pPr algn="ctr" fontAlgn="ctr"/>
                      <a:r>
                        <a:rPr lang="en-US" sz="1400" b="0">
                          <a:effectLst/>
                          <a:latin typeface="Times New Roman" panose="02020603050405020304" pitchFamily="18" charset="0"/>
                          <a:cs typeface="Times New Roman" panose="02020603050405020304" pitchFamily="18" charset="0"/>
                        </a:rPr>
                        <a:t>4.</a:t>
                      </a:r>
                    </a:p>
                  </a:txBody>
                  <a:tcPr marL="67567" marR="67567" marT="94594" marB="94594" anchor="ctr"/>
                </a:tc>
                <a:tc>
                  <a:txBody>
                    <a:bodyPr/>
                    <a:lstStyle/>
                    <a:p>
                      <a:pPr algn="ctr" fontAlgn="ctr"/>
                      <a:r>
                        <a:rPr lang="en-US" sz="1400" b="0" dirty="0">
                          <a:effectLst/>
                          <a:latin typeface="Times New Roman" panose="02020603050405020304" pitchFamily="18" charset="0"/>
                          <a:cs typeface="Times New Roman" panose="02020603050405020304" pitchFamily="18" charset="0"/>
                        </a:rPr>
                        <a:t>In Client-Server Network, Server respond the services which is request by Client.</a:t>
                      </a:r>
                    </a:p>
                  </a:txBody>
                  <a:tcPr marL="67567" marR="67567" marT="94594" marB="94594" anchor="ctr"/>
                </a:tc>
                <a:tc>
                  <a:txBody>
                    <a:bodyPr/>
                    <a:lstStyle/>
                    <a:p>
                      <a:pPr algn="ctr" fontAlgn="ctr"/>
                      <a:r>
                        <a:rPr lang="en-US" sz="1400" b="0" dirty="0">
                          <a:effectLst/>
                          <a:latin typeface="Times New Roman" panose="02020603050405020304" pitchFamily="18" charset="0"/>
                          <a:cs typeface="Times New Roman" panose="02020603050405020304" pitchFamily="18" charset="0"/>
                        </a:rPr>
                        <a:t>While in Peer-to-Peer Network, Each and every node can do both request and respond for the services.</a:t>
                      </a:r>
                    </a:p>
                  </a:txBody>
                  <a:tcPr marL="67567" marR="67567" marT="94594" marB="94594" anchor="ctr"/>
                </a:tc>
                <a:extLst>
                  <a:ext uri="{0D108BD9-81ED-4DB2-BD59-A6C34878D82A}">
                    <a16:rowId xmlns:a16="http://schemas.microsoft.com/office/drawing/2014/main" val="614888157"/>
                  </a:ext>
                </a:extLst>
              </a:tr>
              <a:tr h="620894">
                <a:tc>
                  <a:txBody>
                    <a:bodyPr/>
                    <a:lstStyle/>
                    <a:p>
                      <a:pPr algn="ctr" fontAlgn="ctr"/>
                      <a:r>
                        <a:rPr lang="en-US" sz="1400" b="0">
                          <a:effectLst/>
                          <a:latin typeface="Times New Roman" panose="02020603050405020304" pitchFamily="18" charset="0"/>
                          <a:cs typeface="Times New Roman" panose="02020603050405020304" pitchFamily="18" charset="0"/>
                        </a:rPr>
                        <a:t>5.</a:t>
                      </a:r>
                    </a:p>
                  </a:txBody>
                  <a:tcPr marL="67567" marR="67567" marT="94594" marB="94594" anchor="ctr"/>
                </a:tc>
                <a:tc>
                  <a:txBody>
                    <a:bodyPr/>
                    <a:lstStyle/>
                    <a:p>
                      <a:pPr algn="ctr" fontAlgn="ctr"/>
                      <a:r>
                        <a:rPr lang="en-US" sz="1400" b="0">
                          <a:effectLst/>
                          <a:latin typeface="Times New Roman" panose="02020603050405020304" pitchFamily="18" charset="0"/>
                          <a:cs typeface="Times New Roman" panose="02020603050405020304" pitchFamily="18" charset="0"/>
                        </a:rPr>
                        <a:t>Client-Server Network are costlier than Peer-to-Peer Network.</a:t>
                      </a:r>
                    </a:p>
                  </a:txBody>
                  <a:tcPr marL="67567" marR="67567" marT="94594" marB="94594" anchor="ctr"/>
                </a:tc>
                <a:tc>
                  <a:txBody>
                    <a:bodyPr/>
                    <a:lstStyle/>
                    <a:p>
                      <a:pPr algn="ctr" fontAlgn="ctr"/>
                      <a:r>
                        <a:rPr lang="en-US" sz="1400" b="0" dirty="0">
                          <a:effectLst/>
                          <a:latin typeface="Times New Roman" panose="02020603050405020304" pitchFamily="18" charset="0"/>
                          <a:cs typeface="Times New Roman" panose="02020603050405020304" pitchFamily="18" charset="0"/>
                        </a:rPr>
                        <a:t>While Peer-to-Peer Network are less costlier than Client-Server Network.</a:t>
                      </a:r>
                    </a:p>
                  </a:txBody>
                  <a:tcPr marL="67567" marR="67567" marT="94594" marB="94594" anchor="ctr"/>
                </a:tc>
                <a:extLst>
                  <a:ext uri="{0D108BD9-81ED-4DB2-BD59-A6C34878D82A}">
                    <a16:rowId xmlns:a16="http://schemas.microsoft.com/office/drawing/2014/main" val="2251156351"/>
                  </a:ext>
                </a:extLst>
              </a:tr>
              <a:tr h="620894">
                <a:tc>
                  <a:txBody>
                    <a:bodyPr/>
                    <a:lstStyle/>
                    <a:p>
                      <a:pPr algn="ctr" fontAlgn="ctr"/>
                      <a:r>
                        <a:rPr lang="en-US" sz="1400" b="0">
                          <a:effectLst/>
                          <a:latin typeface="Times New Roman" panose="02020603050405020304" pitchFamily="18" charset="0"/>
                          <a:cs typeface="Times New Roman" panose="02020603050405020304" pitchFamily="18" charset="0"/>
                        </a:rPr>
                        <a:t>6.</a:t>
                      </a:r>
                    </a:p>
                  </a:txBody>
                  <a:tcPr marL="67567" marR="67567" marT="94594" marB="94594" anchor="ctr"/>
                </a:tc>
                <a:tc>
                  <a:txBody>
                    <a:bodyPr/>
                    <a:lstStyle/>
                    <a:p>
                      <a:pPr algn="ctr" fontAlgn="ctr"/>
                      <a:r>
                        <a:rPr lang="en-US" sz="1400" b="0">
                          <a:effectLst/>
                          <a:latin typeface="Times New Roman" panose="02020603050405020304" pitchFamily="18" charset="0"/>
                          <a:cs typeface="Times New Roman" panose="02020603050405020304" pitchFamily="18" charset="0"/>
                        </a:rPr>
                        <a:t>Client-Server Network are more stable than Peer-to-Peer Network.</a:t>
                      </a:r>
                    </a:p>
                  </a:txBody>
                  <a:tcPr marL="67567" marR="67567" marT="94594" marB="94594" anchor="ctr"/>
                </a:tc>
                <a:tc>
                  <a:txBody>
                    <a:bodyPr/>
                    <a:lstStyle/>
                    <a:p>
                      <a:pPr algn="ctr" fontAlgn="ctr"/>
                      <a:r>
                        <a:rPr lang="en-US" sz="1400" b="0" dirty="0">
                          <a:effectLst/>
                          <a:latin typeface="Times New Roman" panose="02020603050405020304" pitchFamily="18" charset="0"/>
                          <a:cs typeface="Times New Roman" panose="02020603050405020304" pitchFamily="18" charset="0"/>
                        </a:rPr>
                        <a:t>While Peer-to-Peer Network are less stable if number of peer is increase.</a:t>
                      </a:r>
                    </a:p>
                  </a:txBody>
                  <a:tcPr marL="67567" marR="67567" marT="94594" marB="94594" anchor="ctr"/>
                </a:tc>
                <a:extLst>
                  <a:ext uri="{0D108BD9-81ED-4DB2-BD59-A6C34878D82A}">
                    <a16:rowId xmlns:a16="http://schemas.microsoft.com/office/drawing/2014/main" val="2802237624"/>
                  </a:ext>
                </a:extLst>
              </a:tr>
              <a:tr h="620894">
                <a:tc>
                  <a:txBody>
                    <a:bodyPr/>
                    <a:lstStyle/>
                    <a:p>
                      <a:pPr algn="ctr" fontAlgn="ctr"/>
                      <a:r>
                        <a:rPr lang="en-US" sz="1400" b="0">
                          <a:effectLst/>
                          <a:latin typeface="Times New Roman" panose="02020603050405020304" pitchFamily="18" charset="0"/>
                          <a:cs typeface="Times New Roman" panose="02020603050405020304" pitchFamily="18" charset="0"/>
                        </a:rPr>
                        <a:t>7.</a:t>
                      </a:r>
                    </a:p>
                  </a:txBody>
                  <a:tcPr marL="67567" marR="67567" marT="94594" marB="94594" anchor="ctr"/>
                </a:tc>
                <a:tc>
                  <a:txBody>
                    <a:bodyPr/>
                    <a:lstStyle/>
                    <a:p>
                      <a:pPr algn="ctr" fontAlgn="ctr"/>
                      <a:r>
                        <a:rPr lang="en-US" sz="1400" b="0">
                          <a:effectLst/>
                          <a:latin typeface="Times New Roman" panose="02020603050405020304" pitchFamily="18" charset="0"/>
                          <a:cs typeface="Times New Roman" panose="02020603050405020304" pitchFamily="18" charset="0"/>
                        </a:rPr>
                        <a:t>Client-Server Network is used for both small and large networks.</a:t>
                      </a:r>
                    </a:p>
                  </a:txBody>
                  <a:tcPr marL="67567" marR="67567" marT="94594" marB="94594" anchor="ctr"/>
                </a:tc>
                <a:tc>
                  <a:txBody>
                    <a:bodyPr/>
                    <a:lstStyle/>
                    <a:p>
                      <a:pPr algn="ctr" fontAlgn="ctr"/>
                      <a:r>
                        <a:rPr lang="en-US" sz="1400" b="0" dirty="0">
                          <a:effectLst/>
                          <a:latin typeface="Times New Roman" panose="02020603050405020304" pitchFamily="18" charset="0"/>
                          <a:cs typeface="Times New Roman" panose="02020603050405020304" pitchFamily="18" charset="0"/>
                        </a:rPr>
                        <a:t>While Peer-to-Peer Network is generally suited for small networks with fewer than 10 computers.</a:t>
                      </a:r>
                    </a:p>
                  </a:txBody>
                  <a:tcPr marL="67567" marR="67567" marT="94594" marB="94594" anchor="ctr"/>
                </a:tc>
                <a:extLst>
                  <a:ext uri="{0D108BD9-81ED-4DB2-BD59-A6C34878D82A}">
                    <a16:rowId xmlns:a16="http://schemas.microsoft.com/office/drawing/2014/main" val="3036434373"/>
                  </a:ext>
                </a:extLst>
              </a:tr>
            </a:tbl>
          </a:graphicData>
        </a:graphic>
      </p:graphicFrame>
      <p:pic>
        <p:nvPicPr>
          <p:cNvPr id="6" name="Picture 2" descr="E:\My Presentations\KLH-Logo.png">
            <a:extLst>
              <a:ext uri="{FF2B5EF4-FFF2-40B4-BE49-F238E27FC236}">
                <a16:creationId xmlns:a16="http://schemas.microsoft.com/office/drawing/2014/main" id="{5508B242-04EE-42DC-95DD-6F9A1B2EC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6635" y="0"/>
            <a:ext cx="1685365" cy="71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340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E0783-852C-2A67-7586-D2FC3DCD0673}"/>
              </a:ext>
            </a:extLst>
          </p:cNvPr>
          <p:cNvSpPr>
            <a:spLocks noGrp="1"/>
          </p:cNvSpPr>
          <p:nvPr>
            <p:ph type="title"/>
          </p:nvPr>
        </p:nvSpPr>
        <p:spPr>
          <a:xfrm>
            <a:off x="838200" y="365126"/>
            <a:ext cx="5114365" cy="851326"/>
          </a:xfrm>
        </p:spPr>
        <p:txBody>
          <a:bodyPr/>
          <a:lstStyle/>
          <a:p>
            <a:r>
              <a:rPr lang="en-US" dirty="0"/>
              <a:t>Transmission modes</a:t>
            </a:r>
          </a:p>
        </p:txBody>
      </p:sp>
      <p:pic>
        <p:nvPicPr>
          <p:cNvPr id="5122" name="Picture 2" descr="Transmission modes">
            <a:extLst>
              <a:ext uri="{FF2B5EF4-FFF2-40B4-BE49-F238E27FC236}">
                <a16:creationId xmlns:a16="http://schemas.microsoft.com/office/drawing/2014/main" id="{AB98BAD6-5102-5EB7-BB5B-452AEC846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2303" y="1297470"/>
            <a:ext cx="4200525" cy="17621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ransmission modes">
            <a:extLst>
              <a:ext uri="{FF2B5EF4-FFF2-40B4-BE49-F238E27FC236}">
                <a16:creationId xmlns:a16="http://schemas.microsoft.com/office/drawing/2014/main" id="{8F060AF4-B516-AB6D-9F2E-05658DC21CD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44071" y="3192877"/>
            <a:ext cx="4334045" cy="96215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Transmission modes">
            <a:extLst>
              <a:ext uri="{FF2B5EF4-FFF2-40B4-BE49-F238E27FC236}">
                <a16:creationId xmlns:a16="http://schemas.microsoft.com/office/drawing/2014/main" id="{21253A68-FB8C-520F-985A-4522641E25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246" y="4658987"/>
            <a:ext cx="3935507" cy="142875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Transmission modes">
            <a:extLst>
              <a:ext uri="{FF2B5EF4-FFF2-40B4-BE49-F238E27FC236}">
                <a16:creationId xmlns:a16="http://schemas.microsoft.com/office/drawing/2014/main" id="{EE0C000B-17C7-F3EA-1B5E-AC5AB69094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272" y="3184043"/>
            <a:ext cx="4334045" cy="12287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My Presentations\KLH-Logo.png">
            <a:extLst>
              <a:ext uri="{FF2B5EF4-FFF2-40B4-BE49-F238E27FC236}">
                <a16:creationId xmlns:a16="http://schemas.microsoft.com/office/drawing/2014/main" id="{4EC07704-0521-3609-C9A6-B967D24CC3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6635" y="0"/>
            <a:ext cx="1685365" cy="7125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9F8937AF-A451-38E2-27D7-C941F45491BF}"/>
              </a:ext>
            </a:extLst>
          </p:cNvPr>
          <p:cNvCxnSpPr/>
          <p:nvPr/>
        </p:nvCxnSpPr>
        <p:spPr>
          <a:xfrm>
            <a:off x="5952565" y="3305814"/>
            <a:ext cx="0" cy="11227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893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44205-F1BD-4852-0BFA-BCB273629717}"/>
              </a:ext>
            </a:extLst>
          </p:cNvPr>
          <p:cNvSpPr>
            <a:spLocks noGrp="1"/>
          </p:cNvSpPr>
          <p:nvPr>
            <p:ph type="title"/>
          </p:nvPr>
        </p:nvSpPr>
        <p:spPr/>
        <p:txBody>
          <a:bodyPr/>
          <a:lstStyle/>
          <a:p>
            <a:r>
              <a:rPr lang="en-US" dirty="0"/>
              <a:t>Differences b/w Simplex, Half-duplex and Full-duplex mode</a:t>
            </a:r>
          </a:p>
        </p:txBody>
      </p:sp>
      <p:graphicFrame>
        <p:nvGraphicFramePr>
          <p:cNvPr id="5" name="Content Placeholder 4">
            <a:extLst>
              <a:ext uri="{FF2B5EF4-FFF2-40B4-BE49-F238E27FC236}">
                <a16:creationId xmlns:a16="http://schemas.microsoft.com/office/drawing/2014/main" id="{35594720-321B-4E5A-C6D6-EB9F1A5CB765}"/>
              </a:ext>
            </a:extLst>
          </p:cNvPr>
          <p:cNvGraphicFramePr>
            <a:graphicFrameLocks noGrp="1"/>
          </p:cNvGraphicFramePr>
          <p:nvPr>
            <p:ph idx="1"/>
            <p:extLst>
              <p:ext uri="{D42A27DB-BD31-4B8C-83A1-F6EECF244321}">
                <p14:modId xmlns:p14="http://schemas.microsoft.com/office/powerpoint/2010/main" val="615860549"/>
              </p:ext>
            </p:extLst>
          </p:nvPr>
        </p:nvGraphicFramePr>
        <p:xfrm>
          <a:off x="1120587" y="1690688"/>
          <a:ext cx="10103224" cy="4044004"/>
        </p:xfrm>
        <a:graphic>
          <a:graphicData uri="http://schemas.openxmlformats.org/drawingml/2006/table">
            <a:tbl>
              <a:tblPr/>
              <a:tblGrid>
                <a:gridCol w="2070848">
                  <a:extLst>
                    <a:ext uri="{9D8B030D-6E8A-4147-A177-3AD203B41FA5}">
                      <a16:colId xmlns:a16="http://schemas.microsoft.com/office/drawing/2014/main" val="3840741166"/>
                    </a:ext>
                  </a:extLst>
                </a:gridCol>
                <a:gridCol w="2850776">
                  <a:extLst>
                    <a:ext uri="{9D8B030D-6E8A-4147-A177-3AD203B41FA5}">
                      <a16:colId xmlns:a16="http://schemas.microsoft.com/office/drawing/2014/main" val="2114247611"/>
                    </a:ext>
                  </a:extLst>
                </a:gridCol>
                <a:gridCol w="2483224">
                  <a:extLst>
                    <a:ext uri="{9D8B030D-6E8A-4147-A177-3AD203B41FA5}">
                      <a16:colId xmlns:a16="http://schemas.microsoft.com/office/drawing/2014/main" val="132200757"/>
                    </a:ext>
                  </a:extLst>
                </a:gridCol>
                <a:gridCol w="2698376">
                  <a:extLst>
                    <a:ext uri="{9D8B030D-6E8A-4147-A177-3AD203B41FA5}">
                      <a16:colId xmlns:a16="http://schemas.microsoft.com/office/drawing/2014/main" val="3270620671"/>
                    </a:ext>
                  </a:extLst>
                </a:gridCol>
              </a:tblGrid>
              <a:tr h="330147">
                <a:tc>
                  <a:txBody>
                    <a:bodyPr/>
                    <a:lstStyle/>
                    <a:p>
                      <a:pPr algn="l" fontAlgn="t"/>
                      <a:r>
                        <a:rPr lang="en-US" sz="1400">
                          <a:solidFill>
                            <a:srgbClr val="000000"/>
                          </a:solidFill>
                          <a:effectLst/>
                          <a:latin typeface="Times New Roman" panose="02020603050405020304" pitchFamily="18" charset="0"/>
                          <a:cs typeface="Times New Roman" panose="02020603050405020304" pitchFamily="18" charset="0"/>
                        </a:rPr>
                        <a:t>Basis for comparison</a:t>
                      </a:r>
                    </a:p>
                  </a:txBody>
                  <a:tcPr marL="39799" marR="39799" marT="39799" marB="39799">
                    <a:lnL w="7620" cap="flat" cmpd="sng" algn="ctr">
                      <a:solidFill>
                        <a:srgbClr val="101C40"/>
                      </a:solidFill>
                      <a:prstDash val="solid"/>
                      <a:round/>
                      <a:headEnd type="none" w="med" len="med"/>
                      <a:tailEnd type="none" w="med" len="med"/>
                    </a:lnL>
                    <a:lnR w="7620" cap="flat" cmpd="sng" algn="ctr">
                      <a:solidFill>
                        <a:srgbClr val="101C40"/>
                      </a:solidFill>
                      <a:prstDash val="solid"/>
                      <a:round/>
                      <a:headEnd type="none" w="med" len="med"/>
                      <a:tailEnd type="none" w="med" len="med"/>
                    </a:lnR>
                    <a:lnT w="7620" cap="flat" cmpd="sng" algn="ctr">
                      <a:solidFill>
                        <a:srgbClr val="101C4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400">
                          <a:solidFill>
                            <a:srgbClr val="000000"/>
                          </a:solidFill>
                          <a:effectLst/>
                          <a:latin typeface="Times New Roman" panose="02020603050405020304" pitchFamily="18" charset="0"/>
                          <a:cs typeface="Times New Roman" panose="02020603050405020304" pitchFamily="18" charset="0"/>
                        </a:rPr>
                        <a:t>Simplex mode</a:t>
                      </a:r>
                    </a:p>
                  </a:txBody>
                  <a:tcPr marL="39799" marR="39799" marT="39799" marB="39799">
                    <a:lnL w="7620" cap="flat" cmpd="sng" algn="ctr">
                      <a:solidFill>
                        <a:srgbClr val="101C40"/>
                      </a:solidFill>
                      <a:prstDash val="solid"/>
                      <a:round/>
                      <a:headEnd type="none" w="med" len="med"/>
                      <a:tailEnd type="none" w="med" len="med"/>
                    </a:lnL>
                    <a:lnR w="7620" cap="flat" cmpd="sng" algn="ctr">
                      <a:solidFill>
                        <a:srgbClr val="101C40"/>
                      </a:solidFill>
                      <a:prstDash val="solid"/>
                      <a:round/>
                      <a:headEnd type="none" w="med" len="med"/>
                      <a:tailEnd type="none" w="med" len="med"/>
                    </a:lnR>
                    <a:lnT w="7620" cap="flat" cmpd="sng" algn="ctr">
                      <a:solidFill>
                        <a:srgbClr val="101C4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400">
                          <a:solidFill>
                            <a:srgbClr val="000000"/>
                          </a:solidFill>
                          <a:effectLst/>
                          <a:latin typeface="Times New Roman" panose="02020603050405020304" pitchFamily="18" charset="0"/>
                          <a:cs typeface="Times New Roman" panose="02020603050405020304" pitchFamily="18" charset="0"/>
                        </a:rPr>
                        <a:t>Half-duplex mode</a:t>
                      </a:r>
                    </a:p>
                  </a:txBody>
                  <a:tcPr marL="39799" marR="39799" marT="39799" marB="39799">
                    <a:lnL w="7620" cap="flat" cmpd="sng" algn="ctr">
                      <a:solidFill>
                        <a:srgbClr val="101C40"/>
                      </a:solidFill>
                      <a:prstDash val="solid"/>
                      <a:round/>
                      <a:headEnd type="none" w="med" len="med"/>
                      <a:tailEnd type="none" w="med" len="med"/>
                    </a:lnL>
                    <a:lnR w="7620" cap="flat" cmpd="sng" algn="ctr">
                      <a:solidFill>
                        <a:srgbClr val="101C40"/>
                      </a:solidFill>
                      <a:prstDash val="solid"/>
                      <a:round/>
                      <a:headEnd type="none" w="med" len="med"/>
                      <a:tailEnd type="none" w="med" len="med"/>
                    </a:lnR>
                    <a:lnT w="7620" cap="flat" cmpd="sng" algn="ctr">
                      <a:solidFill>
                        <a:srgbClr val="101C4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400">
                          <a:solidFill>
                            <a:srgbClr val="000000"/>
                          </a:solidFill>
                          <a:effectLst/>
                          <a:latin typeface="Times New Roman" panose="02020603050405020304" pitchFamily="18" charset="0"/>
                          <a:cs typeface="Times New Roman" panose="02020603050405020304" pitchFamily="18" charset="0"/>
                        </a:rPr>
                        <a:t>Full-duplex mode</a:t>
                      </a:r>
                    </a:p>
                  </a:txBody>
                  <a:tcPr marL="39799" marR="39799" marT="39799" marB="39799">
                    <a:lnL w="7620" cap="flat" cmpd="sng" algn="ctr">
                      <a:solidFill>
                        <a:srgbClr val="101C40"/>
                      </a:solidFill>
                      <a:prstDash val="solid"/>
                      <a:round/>
                      <a:headEnd type="none" w="med" len="med"/>
                      <a:tailEnd type="none" w="med" len="med"/>
                    </a:lnL>
                    <a:lnR w="7620" cap="flat" cmpd="sng" algn="ctr">
                      <a:solidFill>
                        <a:srgbClr val="101C40"/>
                      </a:solidFill>
                      <a:prstDash val="solid"/>
                      <a:round/>
                      <a:headEnd type="none" w="med" len="med"/>
                      <a:tailEnd type="none" w="med" len="med"/>
                    </a:lnR>
                    <a:lnT w="7620" cap="flat" cmpd="sng" algn="ctr">
                      <a:solidFill>
                        <a:srgbClr val="101C4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681759564"/>
                  </a:ext>
                </a:extLst>
              </a:tr>
              <a:tr h="713400">
                <a:tc>
                  <a:txBody>
                    <a:bodyPr/>
                    <a:lstStyle/>
                    <a:p>
                      <a:pPr algn="just" fontAlgn="t"/>
                      <a:r>
                        <a:rPr lang="en-US" sz="1400" dirty="0">
                          <a:solidFill>
                            <a:srgbClr val="333333"/>
                          </a:solidFill>
                          <a:effectLst/>
                          <a:latin typeface="Times New Roman" panose="02020603050405020304" pitchFamily="18" charset="0"/>
                          <a:cs typeface="Times New Roman" panose="02020603050405020304" pitchFamily="18" charset="0"/>
                        </a:rPr>
                        <a:t>Direction of communication</a:t>
                      </a:r>
                    </a:p>
                  </a:txBody>
                  <a:tcPr marL="26533" marR="26533" marT="26533" marB="2653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a:solidFill>
                            <a:srgbClr val="333333"/>
                          </a:solidFill>
                          <a:effectLst/>
                          <a:latin typeface="Times New Roman" panose="02020603050405020304" pitchFamily="18" charset="0"/>
                          <a:cs typeface="Times New Roman" panose="02020603050405020304" pitchFamily="18" charset="0"/>
                        </a:rPr>
                        <a:t>In simplex mode, the communication is unidirectional.</a:t>
                      </a:r>
                    </a:p>
                  </a:txBody>
                  <a:tcPr marL="26533" marR="26533" marT="26533" marB="2653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a:solidFill>
                            <a:srgbClr val="333333"/>
                          </a:solidFill>
                          <a:effectLst/>
                          <a:latin typeface="Times New Roman" panose="02020603050405020304" pitchFamily="18" charset="0"/>
                          <a:cs typeface="Times New Roman" panose="02020603050405020304" pitchFamily="18" charset="0"/>
                        </a:rPr>
                        <a:t>In half-duplex mode, the communication is bidirectional, but one at a time.</a:t>
                      </a:r>
                    </a:p>
                  </a:txBody>
                  <a:tcPr marL="26533" marR="26533" marT="26533" marB="2653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a:solidFill>
                            <a:srgbClr val="333333"/>
                          </a:solidFill>
                          <a:effectLst/>
                          <a:latin typeface="Times New Roman" panose="02020603050405020304" pitchFamily="18" charset="0"/>
                          <a:cs typeface="Times New Roman" panose="02020603050405020304" pitchFamily="18" charset="0"/>
                        </a:rPr>
                        <a:t>In full-duplex mode, the communication is bidirectional.</a:t>
                      </a:r>
                    </a:p>
                  </a:txBody>
                  <a:tcPr marL="26533" marR="26533" marT="26533" marB="2653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15803455"/>
                  </a:ext>
                </a:extLst>
              </a:tr>
              <a:tr h="1049758">
                <a:tc>
                  <a:txBody>
                    <a:bodyPr/>
                    <a:lstStyle/>
                    <a:p>
                      <a:pPr algn="just" fontAlgn="t"/>
                      <a:r>
                        <a:rPr lang="en-US" sz="1400">
                          <a:solidFill>
                            <a:srgbClr val="333333"/>
                          </a:solidFill>
                          <a:effectLst/>
                          <a:latin typeface="Times New Roman" panose="02020603050405020304" pitchFamily="18" charset="0"/>
                          <a:cs typeface="Times New Roman" panose="02020603050405020304" pitchFamily="18" charset="0"/>
                        </a:rPr>
                        <a:t>Send/Receive</a:t>
                      </a:r>
                    </a:p>
                  </a:txBody>
                  <a:tcPr marL="26533" marR="26533" marT="26533" marB="2653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a:solidFill>
                            <a:srgbClr val="333333"/>
                          </a:solidFill>
                          <a:effectLst/>
                          <a:latin typeface="Times New Roman" panose="02020603050405020304" pitchFamily="18" charset="0"/>
                          <a:cs typeface="Times New Roman" panose="02020603050405020304" pitchFamily="18" charset="0"/>
                        </a:rPr>
                        <a:t>A device can only send the data but cannot receive it or it can only receive the data but cannot send it.</a:t>
                      </a:r>
                    </a:p>
                  </a:txBody>
                  <a:tcPr marL="26533" marR="26533" marT="26533" marB="2653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a:solidFill>
                            <a:srgbClr val="333333"/>
                          </a:solidFill>
                          <a:effectLst/>
                          <a:latin typeface="Times New Roman" panose="02020603050405020304" pitchFamily="18" charset="0"/>
                          <a:cs typeface="Times New Roman" panose="02020603050405020304" pitchFamily="18" charset="0"/>
                        </a:rPr>
                        <a:t>Both the devices can send and receive the data, but one at a time.</a:t>
                      </a:r>
                    </a:p>
                  </a:txBody>
                  <a:tcPr marL="26533" marR="26533" marT="26533" marB="2653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a:solidFill>
                            <a:srgbClr val="333333"/>
                          </a:solidFill>
                          <a:effectLst/>
                          <a:latin typeface="Times New Roman" panose="02020603050405020304" pitchFamily="18" charset="0"/>
                          <a:cs typeface="Times New Roman" panose="02020603050405020304" pitchFamily="18" charset="0"/>
                        </a:rPr>
                        <a:t>Both the devices can send and receive the data simultaneously.</a:t>
                      </a:r>
                    </a:p>
                  </a:txBody>
                  <a:tcPr marL="26533" marR="26533" marT="26533" marB="2653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41746222"/>
                  </a:ext>
                </a:extLst>
              </a:tr>
              <a:tr h="1274288">
                <a:tc>
                  <a:txBody>
                    <a:bodyPr/>
                    <a:lstStyle/>
                    <a:p>
                      <a:pPr algn="just" fontAlgn="t"/>
                      <a:r>
                        <a:rPr lang="en-US" sz="1400">
                          <a:solidFill>
                            <a:srgbClr val="333333"/>
                          </a:solidFill>
                          <a:effectLst/>
                          <a:latin typeface="Times New Roman" panose="02020603050405020304" pitchFamily="18" charset="0"/>
                          <a:cs typeface="Times New Roman" panose="02020603050405020304" pitchFamily="18" charset="0"/>
                        </a:rPr>
                        <a:t>Performance</a:t>
                      </a:r>
                    </a:p>
                  </a:txBody>
                  <a:tcPr marL="26533" marR="26533" marT="26533" marB="2653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a:solidFill>
                            <a:srgbClr val="333333"/>
                          </a:solidFill>
                          <a:effectLst/>
                          <a:latin typeface="Times New Roman" panose="02020603050405020304" pitchFamily="18" charset="0"/>
                          <a:cs typeface="Times New Roman" panose="02020603050405020304" pitchFamily="18" charset="0"/>
                        </a:rPr>
                        <a:t>The performance of half-duplex mode is better than the simplex mode.</a:t>
                      </a:r>
                    </a:p>
                  </a:txBody>
                  <a:tcPr marL="26533" marR="26533" marT="26533" marB="2653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a:solidFill>
                            <a:srgbClr val="333333"/>
                          </a:solidFill>
                          <a:effectLst/>
                          <a:latin typeface="Times New Roman" panose="02020603050405020304" pitchFamily="18" charset="0"/>
                          <a:cs typeface="Times New Roman" panose="02020603050405020304" pitchFamily="18" charset="0"/>
                        </a:rPr>
                        <a:t>The performance of full-duplex mode is better than the half-duplex mode.</a:t>
                      </a:r>
                    </a:p>
                  </a:txBody>
                  <a:tcPr marL="26533" marR="26533" marT="26533" marB="2653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a:solidFill>
                            <a:srgbClr val="333333"/>
                          </a:solidFill>
                          <a:effectLst/>
                          <a:latin typeface="Times New Roman" panose="02020603050405020304" pitchFamily="18" charset="0"/>
                          <a:cs typeface="Times New Roman" panose="02020603050405020304" pitchFamily="18" charset="0"/>
                        </a:rPr>
                        <a:t>The Full-duplex mode has better performance among simplex and half-duplex mode as it doubles the utilization of the capacity of the communication channel.</a:t>
                      </a:r>
                    </a:p>
                  </a:txBody>
                  <a:tcPr marL="26533" marR="26533" marT="26533" marB="2653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916909892"/>
                  </a:ext>
                </a:extLst>
              </a:tr>
              <a:tr h="676411">
                <a:tc>
                  <a:txBody>
                    <a:bodyPr/>
                    <a:lstStyle/>
                    <a:p>
                      <a:pPr algn="just" fontAlgn="t"/>
                      <a:r>
                        <a:rPr lang="en-US" sz="1400">
                          <a:solidFill>
                            <a:srgbClr val="333333"/>
                          </a:solidFill>
                          <a:effectLst/>
                          <a:latin typeface="Times New Roman" panose="02020603050405020304" pitchFamily="18" charset="0"/>
                          <a:cs typeface="Times New Roman" panose="02020603050405020304" pitchFamily="18" charset="0"/>
                        </a:rPr>
                        <a:t>Example</a:t>
                      </a:r>
                    </a:p>
                  </a:txBody>
                  <a:tcPr marL="26533" marR="26533" marT="26533" marB="2653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a:solidFill>
                            <a:srgbClr val="333333"/>
                          </a:solidFill>
                          <a:effectLst/>
                          <a:latin typeface="Times New Roman" panose="02020603050405020304" pitchFamily="18" charset="0"/>
                          <a:cs typeface="Times New Roman" panose="02020603050405020304" pitchFamily="18" charset="0"/>
                        </a:rPr>
                        <a:t>Examples of Simplex mode are radio, keyboard, and monitor.</a:t>
                      </a:r>
                    </a:p>
                  </a:txBody>
                  <a:tcPr marL="26533" marR="26533" marT="26533" marB="2653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a:solidFill>
                            <a:srgbClr val="333333"/>
                          </a:solidFill>
                          <a:effectLst/>
                          <a:latin typeface="Times New Roman" panose="02020603050405020304" pitchFamily="18" charset="0"/>
                          <a:cs typeface="Times New Roman" panose="02020603050405020304" pitchFamily="18" charset="0"/>
                        </a:rPr>
                        <a:t>Example of half-duplex is Walkie-Talkies.</a:t>
                      </a:r>
                    </a:p>
                  </a:txBody>
                  <a:tcPr marL="26533" marR="26533" marT="26533" marB="2653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dirty="0">
                          <a:solidFill>
                            <a:srgbClr val="333333"/>
                          </a:solidFill>
                          <a:effectLst/>
                          <a:latin typeface="Times New Roman" panose="02020603050405020304" pitchFamily="18" charset="0"/>
                          <a:cs typeface="Times New Roman" panose="02020603050405020304" pitchFamily="18" charset="0"/>
                        </a:rPr>
                        <a:t>Example of the Full-duplex mode is a telephone network.</a:t>
                      </a:r>
                    </a:p>
                  </a:txBody>
                  <a:tcPr marL="26533" marR="26533" marT="26533" marB="2653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96045516"/>
                  </a:ext>
                </a:extLst>
              </a:tr>
            </a:tbl>
          </a:graphicData>
        </a:graphic>
      </p:graphicFrame>
    </p:spTree>
    <p:extLst>
      <p:ext uri="{BB962C8B-B14F-4D97-AF65-F5344CB8AC3E}">
        <p14:creationId xmlns:p14="http://schemas.microsoft.com/office/powerpoint/2010/main" val="2933974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2D94-DFC3-12BA-8F19-7E7BA3B211CA}"/>
              </a:ext>
            </a:extLst>
          </p:cNvPr>
          <p:cNvSpPr>
            <a:spLocks noGrp="1"/>
          </p:cNvSpPr>
          <p:nvPr>
            <p:ph type="title"/>
          </p:nvPr>
        </p:nvSpPr>
        <p:spPr/>
        <p:txBody>
          <a:bodyPr/>
          <a:lstStyle/>
          <a:p>
            <a:r>
              <a:rPr lang="en-US" dirty="0"/>
              <a:t>Types of Communications</a:t>
            </a:r>
          </a:p>
        </p:txBody>
      </p:sp>
      <p:pic>
        <p:nvPicPr>
          <p:cNvPr id="4" name="Picture 2" descr="E:\My Presentations\KLH-Logo.png">
            <a:extLst>
              <a:ext uri="{FF2B5EF4-FFF2-40B4-BE49-F238E27FC236}">
                <a16:creationId xmlns:a16="http://schemas.microsoft.com/office/drawing/2014/main" id="{89BBF9B4-D404-8B67-33CC-FFFE4DFE18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40DE6D4-40F2-2BB4-52D5-330C86959E8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38639" y="1547719"/>
            <a:ext cx="546371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385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F7D45-D20D-0CCE-1253-E449A9FA1522}"/>
              </a:ext>
            </a:extLst>
          </p:cNvPr>
          <p:cNvSpPr>
            <a:spLocks noGrp="1"/>
          </p:cNvSpPr>
          <p:nvPr>
            <p:ph type="title"/>
          </p:nvPr>
        </p:nvSpPr>
        <p:spPr/>
        <p:txBody>
          <a:bodyPr/>
          <a:lstStyle/>
          <a:p>
            <a:r>
              <a:rPr lang="en-US" dirty="0"/>
              <a:t>Types of Networks</a:t>
            </a:r>
          </a:p>
        </p:txBody>
      </p:sp>
      <p:sp>
        <p:nvSpPr>
          <p:cNvPr id="3" name="Content Placeholder 2">
            <a:extLst>
              <a:ext uri="{FF2B5EF4-FFF2-40B4-BE49-F238E27FC236}">
                <a16:creationId xmlns:a16="http://schemas.microsoft.com/office/drawing/2014/main" id="{525AFB27-8CC7-D70B-F3A4-6F5B79B2B12A}"/>
              </a:ext>
            </a:extLst>
          </p:cNvPr>
          <p:cNvSpPr>
            <a:spLocks noGrp="1"/>
          </p:cNvSpPr>
          <p:nvPr>
            <p:ph idx="1"/>
          </p:nvPr>
        </p:nvSpPr>
        <p:spPr/>
        <p:txBody>
          <a:bodyPr>
            <a:normAutofit fontScale="85000" lnSpcReduction="20000"/>
          </a:bodyPr>
          <a:lstStyle/>
          <a:p>
            <a:pPr>
              <a:lnSpc>
                <a:spcPct val="150000"/>
              </a:lnSpc>
              <a:buFont typeface="Wingdings" panose="05000000000000000000" pitchFamily="2" charset="2"/>
              <a:buChar char="Ø"/>
            </a:pPr>
            <a:r>
              <a:rPr lang="en-US" dirty="0">
                <a:solidFill>
                  <a:schemeClr val="tx1"/>
                </a:solidFill>
              </a:rPr>
              <a:t>Division based on area covered</a:t>
            </a:r>
          </a:p>
          <a:p>
            <a:pPr>
              <a:lnSpc>
                <a:spcPct val="150000"/>
              </a:lnSpc>
              <a:buFont typeface="Wingdings" panose="05000000000000000000" pitchFamily="2" charset="2"/>
              <a:buChar char="Ø"/>
            </a:pPr>
            <a:r>
              <a:rPr lang="en-US" dirty="0">
                <a:solidFill>
                  <a:schemeClr val="tx1"/>
                </a:solidFill>
              </a:rPr>
              <a:t>Based on types of communication </a:t>
            </a:r>
          </a:p>
          <a:p>
            <a:pPr>
              <a:lnSpc>
                <a:spcPct val="150000"/>
              </a:lnSpc>
              <a:buFont typeface="Wingdings" panose="05000000000000000000" pitchFamily="2" charset="2"/>
              <a:buChar char="Ø"/>
            </a:pPr>
            <a:r>
              <a:rPr lang="en-US" dirty="0">
                <a:solidFill>
                  <a:schemeClr val="tx1"/>
                </a:solidFill>
              </a:rPr>
              <a:t>Based on the type of architecture </a:t>
            </a:r>
          </a:p>
          <a:p>
            <a:pPr>
              <a:lnSpc>
                <a:spcPct val="150000"/>
              </a:lnSpc>
              <a:buFont typeface="Wingdings" panose="05000000000000000000" pitchFamily="2" charset="2"/>
              <a:buChar char="Ø"/>
            </a:pPr>
            <a:r>
              <a:rPr lang="en-US" dirty="0">
                <a:solidFill>
                  <a:schemeClr val="tx1"/>
                </a:solidFill>
              </a:rPr>
              <a:t>Division based on the communication medium </a:t>
            </a:r>
          </a:p>
          <a:p>
            <a:pPr>
              <a:lnSpc>
                <a:spcPct val="150000"/>
              </a:lnSpc>
              <a:buFont typeface="Wingdings" panose="05000000000000000000" pitchFamily="2" charset="2"/>
              <a:buChar char="Ø"/>
            </a:pPr>
            <a:r>
              <a:rPr lang="en-US" dirty="0">
                <a:solidFill>
                  <a:schemeClr val="tx1"/>
                </a:solidFill>
              </a:rPr>
              <a:t>Based on protocols</a:t>
            </a:r>
          </a:p>
          <a:p>
            <a:pPr>
              <a:lnSpc>
                <a:spcPct val="150000"/>
              </a:lnSpc>
              <a:buFont typeface="Wingdings" panose="05000000000000000000" pitchFamily="2" charset="2"/>
              <a:buChar char="Ø"/>
            </a:pPr>
            <a:r>
              <a:rPr lang="en-US" dirty="0">
                <a:solidFill>
                  <a:schemeClr val="tx1"/>
                </a:solidFill>
              </a:rPr>
              <a:t>Network Topology</a:t>
            </a:r>
          </a:p>
          <a:p>
            <a:pPr>
              <a:lnSpc>
                <a:spcPct val="150000"/>
              </a:lnSpc>
              <a:buFont typeface="Wingdings" panose="05000000000000000000" pitchFamily="2" charset="2"/>
              <a:buChar char="Ø"/>
            </a:pPr>
            <a:r>
              <a:rPr lang="en-US" dirty="0">
                <a:solidFill>
                  <a:schemeClr val="tx1"/>
                </a:solidFill>
              </a:rPr>
              <a:t>Networking Devices </a:t>
            </a:r>
          </a:p>
          <a:p>
            <a:endParaRPr lang="en-US" dirty="0"/>
          </a:p>
        </p:txBody>
      </p:sp>
      <p:pic>
        <p:nvPicPr>
          <p:cNvPr id="4" name="Picture 2" descr="E:\My Presentations\KLH-Logo.png">
            <a:extLst>
              <a:ext uri="{FF2B5EF4-FFF2-40B4-BE49-F238E27FC236}">
                <a16:creationId xmlns:a16="http://schemas.microsoft.com/office/drawing/2014/main" id="{B72A0E5C-ABD0-E697-1E5D-C51304FFA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62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741D-C6A2-1A45-AD94-3B412071F1BA}"/>
              </a:ext>
            </a:extLst>
          </p:cNvPr>
          <p:cNvSpPr>
            <a:spLocks noGrp="1"/>
          </p:cNvSpPr>
          <p:nvPr>
            <p:ph type="title"/>
          </p:nvPr>
        </p:nvSpPr>
        <p:spPr/>
        <p:txBody>
          <a:bodyPr/>
          <a:lstStyle/>
          <a:p>
            <a:r>
              <a:rPr lang="en-US" dirty="0"/>
              <a:t>Network Hardware (Based on Ranges)</a:t>
            </a:r>
          </a:p>
        </p:txBody>
      </p:sp>
      <p:sp>
        <p:nvSpPr>
          <p:cNvPr id="3" name="Content Placeholder 2">
            <a:extLst>
              <a:ext uri="{FF2B5EF4-FFF2-40B4-BE49-F238E27FC236}">
                <a16:creationId xmlns:a16="http://schemas.microsoft.com/office/drawing/2014/main" id="{42AD82DE-344D-BB66-1336-56003023690D}"/>
              </a:ext>
            </a:extLst>
          </p:cNvPr>
          <p:cNvSpPr>
            <a:spLocks noGrp="1"/>
          </p:cNvSpPr>
          <p:nvPr>
            <p:ph sz="half" idx="1"/>
          </p:nvPr>
        </p:nvSpPr>
        <p:spPr/>
        <p:txBody>
          <a:bodyPr>
            <a:normAutofit/>
          </a:bodyPr>
          <a:lstStyle/>
          <a:p>
            <a:pPr algn="l" fontAlgn="base">
              <a:lnSpc>
                <a:spcPct val="120000"/>
              </a:lnSpc>
              <a:buFont typeface="Wingdings" panose="05000000000000000000" pitchFamily="2" charset="2"/>
              <a:buChar char="Ø"/>
            </a:pPr>
            <a:r>
              <a:rPr lang="en-US" sz="2000" b="1" i="0" dirty="0">
                <a:solidFill>
                  <a:srgbClr val="273239"/>
                </a:solidFill>
                <a:effectLst/>
              </a:rPr>
              <a:t>Local Area Network (LAN)</a:t>
            </a:r>
          </a:p>
          <a:p>
            <a:pPr fontAlgn="base">
              <a:lnSpc>
                <a:spcPct val="120000"/>
              </a:lnSpc>
              <a:buFont typeface="Wingdings" panose="05000000000000000000" pitchFamily="2" charset="2"/>
              <a:buChar char="Ø"/>
            </a:pPr>
            <a:r>
              <a:rPr lang="en-US" sz="2000" b="1" i="0" dirty="0">
                <a:solidFill>
                  <a:srgbClr val="273239"/>
                </a:solidFill>
                <a:effectLst/>
              </a:rPr>
              <a:t>Metropolitan Area Network (MAN)</a:t>
            </a:r>
          </a:p>
          <a:p>
            <a:pPr algn="l" fontAlgn="base">
              <a:lnSpc>
                <a:spcPct val="120000"/>
              </a:lnSpc>
              <a:buFont typeface="Wingdings" panose="05000000000000000000" pitchFamily="2" charset="2"/>
              <a:buChar char="Ø"/>
            </a:pPr>
            <a:r>
              <a:rPr lang="en-US" sz="2000" b="1" i="0" dirty="0">
                <a:solidFill>
                  <a:srgbClr val="273239"/>
                </a:solidFill>
                <a:effectLst/>
              </a:rPr>
              <a:t>Wide Area Network (WAN)</a:t>
            </a:r>
          </a:p>
          <a:p>
            <a:pPr fontAlgn="base">
              <a:lnSpc>
                <a:spcPct val="120000"/>
              </a:lnSpc>
              <a:buFont typeface="Wingdings" panose="05000000000000000000" pitchFamily="2" charset="2"/>
              <a:buChar char="Ø"/>
            </a:pPr>
            <a:r>
              <a:rPr lang="en-US" sz="2000" b="0" i="0" dirty="0">
                <a:solidFill>
                  <a:srgbClr val="273239"/>
                </a:solidFill>
                <a:effectLst/>
              </a:rPr>
              <a:t>Personal Area Network (PAN)</a:t>
            </a:r>
          </a:p>
          <a:p>
            <a:pPr algn="l" fontAlgn="base">
              <a:lnSpc>
                <a:spcPct val="120000"/>
              </a:lnSpc>
              <a:buFont typeface="Wingdings" panose="05000000000000000000" pitchFamily="2" charset="2"/>
              <a:buChar char="Ø"/>
            </a:pPr>
            <a:r>
              <a:rPr lang="en-US" sz="2000" b="1" i="0" dirty="0">
                <a:solidFill>
                  <a:srgbClr val="273239"/>
                </a:solidFill>
                <a:effectLst/>
              </a:rPr>
              <a:t>Wireless Local Area Network (WLAN)</a:t>
            </a:r>
          </a:p>
          <a:p>
            <a:pPr algn="l" fontAlgn="base">
              <a:lnSpc>
                <a:spcPct val="120000"/>
              </a:lnSpc>
              <a:buFont typeface="Wingdings" panose="05000000000000000000" pitchFamily="2" charset="2"/>
              <a:buChar char="Ø"/>
            </a:pPr>
            <a:r>
              <a:rPr lang="en-US" sz="2000" b="0" i="0" dirty="0">
                <a:solidFill>
                  <a:srgbClr val="273239"/>
                </a:solidFill>
                <a:effectLst/>
              </a:rPr>
              <a:t>Campus Area Network (CAN)</a:t>
            </a:r>
          </a:p>
          <a:p>
            <a:pPr algn="l" fontAlgn="base">
              <a:lnSpc>
                <a:spcPct val="120000"/>
              </a:lnSpc>
              <a:buFont typeface="Wingdings" panose="05000000000000000000" pitchFamily="2" charset="2"/>
              <a:buChar char="Ø"/>
            </a:pPr>
            <a:endParaRPr lang="en-US" sz="2000" b="0" i="0" dirty="0">
              <a:solidFill>
                <a:srgbClr val="273239"/>
              </a:solidFill>
              <a:effectLst/>
            </a:endParaRPr>
          </a:p>
          <a:p>
            <a:pPr marL="0" indent="0">
              <a:lnSpc>
                <a:spcPct val="250000"/>
              </a:lnSpc>
              <a:buNone/>
            </a:pPr>
            <a:endParaRPr lang="en-US" dirty="0"/>
          </a:p>
        </p:txBody>
      </p:sp>
      <p:sp>
        <p:nvSpPr>
          <p:cNvPr id="4" name="Content Placeholder 3">
            <a:extLst>
              <a:ext uri="{FF2B5EF4-FFF2-40B4-BE49-F238E27FC236}">
                <a16:creationId xmlns:a16="http://schemas.microsoft.com/office/drawing/2014/main" id="{3259D303-0744-CBF3-928A-AE35DDA522AC}"/>
              </a:ext>
            </a:extLst>
          </p:cNvPr>
          <p:cNvSpPr>
            <a:spLocks noGrp="1"/>
          </p:cNvSpPr>
          <p:nvPr>
            <p:ph sz="half" idx="2"/>
          </p:nvPr>
        </p:nvSpPr>
        <p:spPr/>
        <p:txBody>
          <a:bodyPr>
            <a:normAutofit/>
          </a:bodyPr>
          <a:lstStyle/>
          <a:p>
            <a:pPr fontAlgn="base">
              <a:lnSpc>
                <a:spcPct val="120000"/>
              </a:lnSpc>
              <a:buFont typeface="Wingdings" panose="05000000000000000000" pitchFamily="2" charset="2"/>
              <a:buChar char="Ø"/>
            </a:pPr>
            <a:r>
              <a:rPr lang="en-US" sz="2000" b="0" i="0" dirty="0">
                <a:solidFill>
                  <a:srgbClr val="273239"/>
                </a:solidFill>
                <a:effectLst/>
              </a:rPr>
              <a:t>Storage Area Network (SAN)</a:t>
            </a:r>
          </a:p>
          <a:p>
            <a:pPr fontAlgn="base">
              <a:lnSpc>
                <a:spcPct val="120000"/>
              </a:lnSpc>
              <a:buFont typeface="Wingdings" panose="05000000000000000000" pitchFamily="2" charset="2"/>
              <a:buChar char="Ø"/>
            </a:pPr>
            <a:r>
              <a:rPr lang="en-US" sz="2000" b="0" i="0" dirty="0">
                <a:solidFill>
                  <a:srgbClr val="273239"/>
                </a:solidFill>
                <a:effectLst/>
              </a:rPr>
              <a:t>System-Area Network (SAN)</a:t>
            </a:r>
          </a:p>
          <a:p>
            <a:pPr fontAlgn="base">
              <a:lnSpc>
                <a:spcPct val="120000"/>
              </a:lnSpc>
              <a:buFont typeface="Wingdings" panose="05000000000000000000" pitchFamily="2" charset="2"/>
              <a:buChar char="Ø"/>
            </a:pPr>
            <a:r>
              <a:rPr lang="en-US" sz="2000" b="0" i="0" dirty="0">
                <a:solidFill>
                  <a:srgbClr val="273239"/>
                </a:solidFill>
                <a:effectLst/>
              </a:rPr>
              <a:t>Passive Optical Local Area Network (POLAN)</a:t>
            </a:r>
          </a:p>
          <a:p>
            <a:pPr fontAlgn="base">
              <a:lnSpc>
                <a:spcPct val="120000"/>
              </a:lnSpc>
              <a:buFont typeface="Wingdings" panose="05000000000000000000" pitchFamily="2" charset="2"/>
              <a:buChar char="Ø"/>
            </a:pPr>
            <a:r>
              <a:rPr lang="en-US" sz="2000" b="0" i="0" dirty="0">
                <a:solidFill>
                  <a:srgbClr val="273239"/>
                </a:solidFill>
                <a:effectLst/>
              </a:rPr>
              <a:t>Enterprise Private Network (EPN)</a:t>
            </a:r>
          </a:p>
          <a:p>
            <a:pPr fontAlgn="base">
              <a:lnSpc>
                <a:spcPct val="120000"/>
              </a:lnSpc>
              <a:buFont typeface="Wingdings" panose="05000000000000000000" pitchFamily="2" charset="2"/>
              <a:buChar char="Ø"/>
            </a:pPr>
            <a:r>
              <a:rPr lang="en-US" sz="2000" b="0" i="0" dirty="0">
                <a:solidFill>
                  <a:srgbClr val="273239"/>
                </a:solidFill>
                <a:effectLst/>
              </a:rPr>
              <a:t>Virtual Private Network (VPN)</a:t>
            </a:r>
          </a:p>
          <a:p>
            <a:pPr fontAlgn="base">
              <a:lnSpc>
                <a:spcPct val="120000"/>
              </a:lnSpc>
              <a:buFont typeface="Wingdings" panose="05000000000000000000" pitchFamily="2" charset="2"/>
              <a:buChar char="Ø"/>
            </a:pPr>
            <a:r>
              <a:rPr lang="en-US" sz="2000" b="0" i="0" dirty="0">
                <a:solidFill>
                  <a:srgbClr val="273239"/>
                </a:solidFill>
                <a:effectLst/>
              </a:rPr>
              <a:t>Home Area Network (HAN)</a:t>
            </a:r>
          </a:p>
          <a:p>
            <a:endParaRPr lang="en-US" dirty="0"/>
          </a:p>
        </p:txBody>
      </p:sp>
      <p:pic>
        <p:nvPicPr>
          <p:cNvPr id="5" name="Picture 2" descr="E:\My Presentations\KLH-Logo.png">
            <a:extLst>
              <a:ext uri="{FF2B5EF4-FFF2-40B4-BE49-F238E27FC236}">
                <a16:creationId xmlns:a16="http://schemas.microsoft.com/office/drawing/2014/main" id="{9EE12A18-B34C-6EF2-2B01-8A7BA509E6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033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2774-CFE0-7023-A1C6-68C618E46288}"/>
              </a:ext>
            </a:extLst>
          </p:cNvPr>
          <p:cNvSpPr>
            <a:spLocks noGrp="1"/>
          </p:cNvSpPr>
          <p:nvPr>
            <p:ph type="title"/>
          </p:nvPr>
        </p:nvSpPr>
        <p:spPr/>
        <p:txBody>
          <a:bodyPr/>
          <a:lstStyle/>
          <a:p>
            <a:r>
              <a:rPr lang="en-US" b="1" dirty="0"/>
              <a:t>Local Area Network (LAN)</a:t>
            </a:r>
            <a:br>
              <a:rPr lang="en-US" b="1" dirty="0"/>
            </a:br>
            <a:endParaRPr lang="en-US" b="1" dirty="0"/>
          </a:p>
        </p:txBody>
      </p:sp>
      <p:pic>
        <p:nvPicPr>
          <p:cNvPr id="1026" name="Picture 2">
            <a:extLst>
              <a:ext uri="{FF2B5EF4-FFF2-40B4-BE49-F238E27FC236}">
                <a16:creationId xmlns:a16="http://schemas.microsoft.com/office/drawing/2014/main" id="{652EDA6A-E6D9-AC30-039A-B4D8E43FF136}"/>
              </a:ext>
            </a:extLst>
          </p:cNvPr>
          <p:cNvPicPr>
            <a:picLocks noGrp="1" noChangeAspect="1" noChangeArrowheads="1"/>
          </p:cNvPicPr>
          <p:nvPr>
            <p:ph sz="half" idx="1"/>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034702" y="1874896"/>
            <a:ext cx="4613505" cy="40024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Typical SOHO LAN">
            <a:extLst>
              <a:ext uri="{FF2B5EF4-FFF2-40B4-BE49-F238E27FC236}">
                <a16:creationId xmlns:a16="http://schemas.microsoft.com/office/drawing/2014/main" id="{520AC467-C48F-F2C9-D70C-6B5E72416D58}"/>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362700" y="2132806"/>
            <a:ext cx="5010150" cy="33401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descr="E:\My Presentations\KLH-Logo.png">
            <a:extLst>
              <a:ext uri="{FF2B5EF4-FFF2-40B4-BE49-F238E27FC236}">
                <a16:creationId xmlns:a16="http://schemas.microsoft.com/office/drawing/2014/main" id="{34839CF8-0A77-06DF-DDE0-8EF453AC81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661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DE6910-D00E-31F3-5479-47F85A9AB3A5}"/>
              </a:ext>
            </a:extLst>
          </p:cNvPr>
          <p:cNvSpPr>
            <a:spLocks noGrp="1"/>
          </p:cNvSpPr>
          <p:nvPr>
            <p:ph type="title"/>
          </p:nvPr>
        </p:nvSpPr>
        <p:spPr/>
        <p:txBody>
          <a:bodyPr/>
          <a:lstStyle/>
          <a:p>
            <a:r>
              <a:rPr lang="en-US" b="1" dirty="0"/>
              <a:t>Local Area Network (LAN) (few points)</a:t>
            </a:r>
            <a:br>
              <a:rPr lang="en-US" b="1" dirty="0"/>
            </a:br>
            <a:endParaRPr lang="en-US" b="1" dirty="0"/>
          </a:p>
        </p:txBody>
      </p:sp>
      <p:sp>
        <p:nvSpPr>
          <p:cNvPr id="6" name="Content Placeholder 5">
            <a:extLst>
              <a:ext uri="{FF2B5EF4-FFF2-40B4-BE49-F238E27FC236}">
                <a16:creationId xmlns:a16="http://schemas.microsoft.com/office/drawing/2014/main" id="{F9DDAAA5-5966-0624-1452-C2EE38002AB4}"/>
              </a:ext>
            </a:extLst>
          </p:cNvPr>
          <p:cNvSpPr>
            <a:spLocks noGrp="1"/>
          </p:cNvSpPr>
          <p:nvPr>
            <p:ph idx="1"/>
          </p:nvPr>
        </p:nvSpPr>
        <p:spPr/>
        <p:txBody>
          <a:bodyPr>
            <a:normAutofit fontScale="92500" lnSpcReduction="20000"/>
          </a:bodyPr>
          <a:lstStyle/>
          <a:p>
            <a:pPr algn="just">
              <a:buFont typeface="Arial" panose="020B0604020202020204" pitchFamily="34" charset="0"/>
              <a:buChar char="•"/>
            </a:pPr>
            <a:r>
              <a:rPr lang="en-US" b="0" i="0" dirty="0">
                <a:solidFill>
                  <a:srgbClr val="000000"/>
                </a:solidFill>
                <a:effectLst/>
                <a:latin typeface="inter-regular"/>
              </a:rPr>
              <a:t>Local Area Network is a group of computers connected to each other in a small area such as building, office.</a:t>
            </a:r>
          </a:p>
          <a:p>
            <a:pPr algn="just">
              <a:buFont typeface="Arial" panose="020B0604020202020204" pitchFamily="34" charset="0"/>
              <a:buChar char="•"/>
            </a:pPr>
            <a:r>
              <a:rPr lang="en-US" b="0" i="0" dirty="0">
                <a:solidFill>
                  <a:srgbClr val="000000"/>
                </a:solidFill>
                <a:effectLst/>
                <a:latin typeface="inter-regular"/>
              </a:rPr>
              <a:t>LAN is used for connecting two or more personal computers through a communication medium such as twisted pair, coaxial cable, etc.</a:t>
            </a:r>
          </a:p>
          <a:p>
            <a:pPr algn="just">
              <a:buFont typeface="Arial" panose="020B0604020202020204" pitchFamily="34" charset="0"/>
              <a:buChar char="•"/>
            </a:pPr>
            <a:r>
              <a:rPr lang="en-US" b="0" i="0" dirty="0">
                <a:solidFill>
                  <a:srgbClr val="000000"/>
                </a:solidFill>
                <a:effectLst/>
                <a:latin typeface="inter-regular"/>
              </a:rPr>
              <a:t>It is less costly as it is built with inexpensive hardware such as hubs, network adapters, and ethernet cables.</a:t>
            </a:r>
          </a:p>
          <a:p>
            <a:pPr algn="just">
              <a:buFont typeface="Arial" panose="020B0604020202020204" pitchFamily="34" charset="0"/>
              <a:buChar char="•"/>
            </a:pPr>
            <a:r>
              <a:rPr lang="en-US" b="0" i="0" dirty="0">
                <a:solidFill>
                  <a:srgbClr val="000000"/>
                </a:solidFill>
                <a:effectLst/>
                <a:latin typeface="inter-regular"/>
              </a:rPr>
              <a:t>The data is transferred at an extremely faster rate in Local Area Network.</a:t>
            </a:r>
          </a:p>
          <a:p>
            <a:pPr algn="just">
              <a:buFont typeface="Arial" panose="020B0604020202020204" pitchFamily="34" charset="0"/>
              <a:buChar char="•"/>
            </a:pPr>
            <a:r>
              <a:rPr lang="en-US" b="0" i="0" dirty="0">
                <a:solidFill>
                  <a:srgbClr val="FF0000"/>
                </a:solidFill>
                <a:effectLst/>
                <a:latin typeface="inter-regular"/>
              </a:rPr>
              <a:t>Local Area Network provides higher security.</a:t>
            </a:r>
          </a:p>
          <a:p>
            <a:pPr marL="0" indent="0" algn="just">
              <a:buNone/>
            </a:pPr>
            <a:endParaRPr lang="en-US" b="0" i="0" dirty="0">
              <a:solidFill>
                <a:srgbClr val="000000"/>
              </a:solidFill>
              <a:effectLst/>
              <a:latin typeface="inter-regular"/>
            </a:endParaRPr>
          </a:p>
          <a:p>
            <a:pPr marL="0" indent="0">
              <a:buNone/>
            </a:pPr>
            <a:r>
              <a:rPr lang="en-US" dirty="0"/>
              <a:t>Disadvantage:</a:t>
            </a:r>
          </a:p>
          <a:p>
            <a:pPr marL="0" indent="0">
              <a:buNone/>
            </a:pPr>
            <a:br>
              <a:rPr lang="en-US" dirty="0"/>
            </a:br>
            <a:r>
              <a:rPr lang="en-US" b="1" dirty="0"/>
              <a:t>Lack of Privacy</a:t>
            </a:r>
          </a:p>
        </p:txBody>
      </p:sp>
      <p:pic>
        <p:nvPicPr>
          <p:cNvPr id="2" name="Picture 2" descr="E:\My Presentations\KLH-Logo.png">
            <a:extLst>
              <a:ext uri="{FF2B5EF4-FFF2-40B4-BE49-F238E27FC236}">
                <a16:creationId xmlns:a16="http://schemas.microsoft.com/office/drawing/2014/main" id="{19E90555-FD43-03D7-D8F1-5D8AA2C47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986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7A5D1-E393-8420-0E75-6F0FD7BEBF86}"/>
              </a:ext>
            </a:extLst>
          </p:cNvPr>
          <p:cNvSpPr>
            <a:spLocks noGrp="1"/>
          </p:cNvSpPr>
          <p:nvPr>
            <p:ph type="title"/>
          </p:nvPr>
        </p:nvSpPr>
        <p:spPr/>
        <p:txBody>
          <a:bodyPr/>
          <a:lstStyle/>
          <a:p>
            <a:r>
              <a:rPr lang="en-US" b="1" dirty="0"/>
              <a:t>Metropolitan Area Network (MAN)</a:t>
            </a:r>
          </a:p>
        </p:txBody>
      </p:sp>
      <p:pic>
        <p:nvPicPr>
          <p:cNvPr id="2050" name="Picture 2">
            <a:extLst>
              <a:ext uri="{FF2B5EF4-FFF2-40B4-BE49-F238E27FC236}">
                <a16:creationId xmlns:a16="http://schemas.microsoft.com/office/drawing/2014/main" id="{74A89F0C-8662-CC12-439D-42EFEAC1B1F6}"/>
              </a:ext>
            </a:extLst>
          </p:cNvPr>
          <p:cNvPicPr>
            <a:picLocks noGrp="1" noChangeAspect="1" noChangeArrowheads="1"/>
          </p:cNvPicPr>
          <p:nvPr>
            <p:ph idx="1"/>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333945" y="1846263"/>
            <a:ext cx="7584435" cy="40227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My Presentations\KLH-Logo.png">
            <a:extLst>
              <a:ext uri="{FF2B5EF4-FFF2-40B4-BE49-F238E27FC236}">
                <a16:creationId xmlns:a16="http://schemas.microsoft.com/office/drawing/2014/main" id="{D86D9C72-8772-AFD7-24F3-5E626F63A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01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3526-7591-D4E2-85DC-297C9A2BDCE1}"/>
              </a:ext>
            </a:extLst>
          </p:cNvPr>
          <p:cNvSpPr>
            <a:spLocks noGrp="1"/>
          </p:cNvSpPr>
          <p:nvPr>
            <p:ph type="title"/>
          </p:nvPr>
        </p:nvSpPr>
        <p:spPr>
          <a:xfrm>
            <a:off x="770965" y="286603"/>
            <a:ext cx="10384715" cy="860879"/>
          </a:xfrm>
        </p:spPr>
        <p:txBody>
          <a:bodyPr/>
          <a:lstStyle/>
          <a:p>
            <a:r>
              <a:rPr lang="en-US" dirty="0"/>
              <a:t>Syllabus </a:t>
            </a:r>
          </a:p>
        </p:txBody>
      </p:sp>
      <p:sp>
        <p:nvSpPr>
          <p:cNvPr id="3" name="Content Placeholder 2">
            <a:extLst>
              <a:ext uri="{FF2B5EF4-FFF2-40B4-BE49-F238E27FC236}">
                <a16:creationId xmlns:a16="http://schemas.microsoft.com/office/drawing/2014/main" id="{8D481259-9B66-3C3F-7F0F-C24606C6BDB7}"/>
              </a:ext>
            </a:extLst>
          </p:cNvPr>
          <p:cNvSpPr>
            <a:spLocks noGrp="1"/>
          </p:cNvSpPr>
          <p:nvPr>
            <p:ph idx="1"/>
          </p:nvPr>
        </p:nvSpPr>
        <p:spPr>
          <a:xfrm>
            <a:off x="838200" y="1251550"/>
            <a:ext cx="10515600" cy="5241326"/>
          </a:xfrm>
        </p:spPr>
        <p:txBody>
          <a:bodyPr>
            <a:normAutofit/>
          </a:bodyPr>
          <a:lstStyle/>
          <a:p>
            <a:pPr marL="0" indent="0">
              <a:buNone/>
            </a:pPr>
            <a:r>
              <a:rPr lang="en-US" sz="2000" b="1" i="0" u="none" strike="noStrike" baseline="0" dirty="0">
                <a:solidFill>
                  <a:srgbClr val="000000"/>
                </a:solidFill>
                <a:latin typeface="Times New Roman" panose="02020603050405020304" pitchFamily="18" charset="0"/>
              </a:rPr>
              <a:t>CO1:</a:t>
            </a:r>
          </a:p>
          <a:p>
            <a:pPr marL="0" indent="0" algn="just">
              <a:buNone/>
            </a:pPr>
            <a:r>
              <a:rPr lang="en-US" sz="2000" b="0" i="0" u="none" strike="noStrike" baseline="0" dirty="0">
                <a:solidFill>
                  <a:srgbClr val="000000"/>
                </a:solidFill>
                <a:latin typeface="Times New Roman" panose="02020603050405020304" pitchFamily="18" charset="0"/>
              </a:rPr>
              <a:t>Introduction to Computer networks and Data Link Layer: Introduction to Computer networks Use of Computer Networks, Network Hardware, Network software, Reference models: OSI and TCP/IP, Example Networks, Physical Layer: The theoretical basis for Data Communication, Guided and Unguided Transmission Media, Switching, Modems, ADSL, Trunks AND Multiplexing. Data Link Layer: DLL design issues. Error Detection and Correction, Elementary data link protocols, sliding window protocols. Medium Access Control Sub layer: Channel allocation problem, multiple access protocols, Ethernet. </a:t>
            </a:r>
            <a:endParaRPr lang="en-US" sz="2000" b="1" i="0" u="none" strike="noStrike" baseline="0" dirty="0">
              <a:solidFill>
                <a:srgbClr val="000000"/>
              </a:solidFill>
              <a:latin typeface="Times New Roman" panose="02020603050405020304" pitchFamily="18" charset="0"/>
            </a:endParaRPr>
          </a:p>
          <a:p>
            <a:pPr marL="0" indent="0">
              <a:buNone/>
            </a:pPr>
            <a:r>
              <a:rPr lang="en-US" sz="2000" b="1" i="0" u="none" strike="noStrike" baseline="0" dirty="0">
                <a:solidFill>
                  <a:srgbClr val="000000"/>
                </a:solidFill>
                <a:latin typeface="Times New Roman" panose="02020603050405020304" pitchFamily="18" charset="0"/>
              </a:rPr>
              <a:t>CO 2: </a:t>
            </a:r>
            <a:endParaRPr lang="en-US" sz="2000" b="0" i="0" u="none" strike="noStrike" baseline="0" dirty="0">
              <a:solidFill>
                <a:srgbClr val="000000"/>
              </a:solidFill>
              <a:latin typeface="Times New Roman" panose="02020603050405020304" pitchFamily="18" charset="0"/>
            </a:endParaRPr>
          </a:p>
          <a:p>
            <a:pPr marL="0" indent="0" algn="just">
              <a:buNone/>
            </a:pPr>
            <a:r>
              <a:rPr lang="en-US" sz="2000" b="0" i="0" u="none" strike="noStrike" baseline="0" dirty="0">
                <a:solidFill>
                  <a:srgbClr val="000000"/>
                </a:solidFill>
                <a:latin typeface="Times New Roman" panose="02020603050405020304" pitchFamily="18" charset="0"/>
              </a:rPr>
              <a:t>Inter-networking Devices: Preamble to Network Layer, Distinguishing of Networking Devices and Inter-networking Devices, Analysis of Router Processing: Access, core and distribution. VLANS, Ethernet Inter-networking Technologies: Wired Router, Wireless Router, Gateway, CSU/DSU; Addressing: IP addressing (IPV4 &amp; IPV6), subnetting; Types of Routing: static, default and dynamic. Networking Protocols: RIP, OSPF, BGP; Access Control list for IPV4, IPV6, Other Protocols: NAT, ARP, Port Address Translation (PAT), IP Tunneling; DHCP</a:t>
            </a:r>
            <a:endParaRPr lang="en-US" sz="3200" dirty="0"/>
          </a:p>
        </p:txBody>
      </p:sp>
      <p:pic>
        <p:nvPicPr>
          <p:cNvPr id="4" name="Picture 2" descr="E:\My Presentations\KLH-Logo.png">
            <a:extLst>
              <a:ext uri="{FF2B5EF4-FFF2-40B4-BE49-F238E27FC236}">
                <a16:creationId xmlns:a16="http://schemas.microsoft.com/office/drawing/2014/main" id="{9D7C7477-EB5D-A788-A6B0-6C3A19C7A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609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44F9C5-5D37-FF5F-8E49-C89871C6CD21}"/>
              </a:ext>
            </a:extLst>
          </p:cNvPr>
          <p:cNvSpPr>
            <a:spLocks noGrp="1"/>
          </p:cNvSpPr>
          <p:nvPr>
            <p:ph idx="4294967295"/>
          </p:nvPr>
        </p:nvSpPr>
        <p:spPr>
          <a:xfrm>
            <a:off x="556182" y="414779"/>
            <a:ext cx="11019934" cy="5454209"/>
          </a:xfrm>
        </p:spPr>
        <p:txBody>
          <a:bodyPr>
            <a:normAutofit fontScale="70000" lnSpcReduction="20000"/>
          </a:bodyPr>
          <a:lstStyle/>
          <a:p>
            <a:pPr algn="just">
              <a:buFont typeface="Arial" panose="020B0604020202020204" pitchFamily="34" charset="0"/>
              <a:buChar char="•"/>
            </a:pPr>
            <a:endParaRPr lang="en-US" b="0" i="0" dirty="0">
              <a:solidFill>
                <a:srgbClr val="000000"/>
              </a:solidFill>
              <a:effectLst/>
            </a:endParaRPr>
          </a:p>
          <a:p>
            <a:pPr algn="just">
              <a:buFont typeface="Arial" panose="020B0604020202020204" pitchFamily="34" charset="0"/>
              <a:buChar char="•"/>
            </a:pPr>
            <a:endParaRPr lang="en-US" b="0" i="0" dirty="0">
              <a:solidFill>
                <a:srgbClr val="000000"/>
              </a:solidFill>
              <a:effectLst/>
            </a:endParaRPr>
          </a:p>
          <a:p>
            <a:pPr algn="just">
              <a:buFont typeface="Arial" panose="020B0604020202020204" pitchFamily="34" charset="0"/>
              <a:buChar char="•"/>
            </a:pPr>
            <a:r>
              <a:rPr lang="en-US" b="0" i="0" dirty="0">
                <a:solidFill>
                  <a:srgbClr val="000000"/>
                </a:solidFill>
                <a:effectLst/>
              </a:rPr>
              <a:t>A metropolitan area network is a network that covers a larger geographic area by interconnecting a different LAN to form a larger network.</a:t>
            </a:r>
          </a:p>
          <a:p>
            <a:pPr algn="just">
              <a:buFont typeface="Arial" panose="020B0604020202020204" pitchFamily="34" charset="0"/>
              <a:buChar char="•"/>
            </a:pPr>
            <a:r>
              <a:rPr lang="en-US" b="0" i="0" dirty="0">
                <a:solidFill>
                  <a:srgbClr val="000000"/>
                </a:solidFill>
                <a:effectLst/>
              </a:rPr>
              <a:t>Government agencies use MAN to connect to the citizens and private industries.</a:t>
            </a:r>
          </a:p>
          <a:p>
            <a:pPr algn="just">
              <a:buFont typeface="Arial" panose="020B0604020202020204" pitchFamily="34" charset="0"/>
              <a:buChar char="•"/>
            </a:pPr>
            <a:r>
              <a:rPr lang="en-US" b="0" i="0" dirty="0">
                <a:solidFill>
                  <a:srgbClr val="000000"/>
                </a:solidFill>
                <a:effectLst/>
              </a:rPr>
              <a:t>In MAN, various LANs are connected to each other through a </a:t>
            </a:r>
            <a:r>
              <a:rPr lang="en-US" b="0" i="0" dirty="0">
                <a:solidFill>
                  <a:srgbClr val="0070C0"/>
                </a:solidFill>
                <a:effectLst/>
              </a:rPr>
              <a:t>telephone exchange line, fiber Cables</a:t>
            </a:r>
            <a:r>
              <a:rPr lang="en-US" b="0" i="0" dirty="0">
                <a:solidFill>
                  <a:srgbClr val="000000"/>
                </a:solidFill>
                <a:effectLst/>
              </a:rPr>
              <a:t>.</a:t>
            </a:r>
          </a:p>
          <a:p>
            <a:pPr algn="just">
              <a:buFont typeface="Arial" panose="020B0604020202020204" pitchFamily="34" charset="0"/>
              <a:buChar char="•"/>
            </a:pPr>
            <a:r>
              <a:rPr lang="en-US" b="0" i="0" dirty="0">
                <a:solidFill>
                  <a:srgbClr val="000000"/>
                </a:solidFill>
                <a:effectLst/>
              </a:rPr>
              <a:t>The most widely used protocols in MAN are RS-232, Frame Relay, ATM, ISDN, OC-3, ADSL, etc.</a:t>
            </a:r>
          </a:p>
          <a:p>
            <a:pPr algn="just">
              <a:buFont typeface="Arial" panose="020B0604020202020204" pitchFamily="34" charset="0"/>
              <a:buChar char="•"/>
            </a:pPr>
            <a:r>
              <a:rPr lang="en-US" b="0" i="0" dirty="0">
                <a:solidFill>
                  <a:srgbClr val="000000"/>
                </a:solidFill>
                <a:effectLst/>
              </a:rPr>
              <a:t>It has a higher range than Local Area Network(LAN).</a:t>
            </a:r>
          </a:p>
          <a:p>
            <a:pPr algn="just">
              <a:buFont typeface="Arial" panose="020B0604020202020204" pitchFamily="34" charset="0"/>
              <a:buChar char="•"/>
            </a:pPr>
            <a:r>
              <a:rPr lang="en-US" b="1" i="0" dirty="0">
                <a:solidFill>
                  <a:srgbClr val="FF0000"/>
                </a:solidFill>
                <a:effectLst/>
              </a:rPr>
              <a:t>Less Security.</a:t>
            </a:r>
          </a:p>
          <a:p>
            <a:pPr algn="just">
              <a:buFont typeface="Arial" panose="020B0604020202020204" pitchFamily="34" charset="0"/>
              <a:buChar char="•"/>
            </a:pPr>
            <a:endParaRPr lang="en-US" b="0" i="0" dirty="0">
              <a:solidFill>
                <a:srgbClr val="000000"/>
              </a:solidFill>
              <a:effectLst/>
            </a:endParaRPr>
          </a:p>
          <a:p>
            <a:pPr algn="just"/>
            <a:r>
              <a:rPr lang="en-US" b="1" i="0" dirty="0">
                <a:solidFill>
                  <a:srgbClr val="610B4B"/>
                </a:solidFill>
                <a:effectLst/>
              </a:rPr>
              <a:t>Uses Of Metropolitan Area Network:</a:t>
            </a:r>
          </a:p>
          <a:p>
            <a:pPr algn="just">
              <a:buFont typeface="Arial" panose="020B0604020202020204" pitchFamily="34" charset="0"/>
              <a:buChar char="•"/>
            </a:pPr>
            <a:r>
              <a:rPr lang="en-US" b="0" i="0" dirty="0">
                <a:solidFill>
                  <a:srgbClr val="000000"/>
                </a:solidFill>
                <a:effectLst/>
              </a:rPr>
              <a:t>MAN is used in communication between the banks in a city.</a:t>
            </a:r>
          </a:p>
          <a:p>
            <a:pPr algn="just">
              <a:buFont typeface="Arial" panose="020B0604020202020204" pitchFamily="34" charset="0"/>
              <a:buChar char="•"/>
            </a:pPr>
            <a:r>
              <a:rPr lang="en-US" b="0" i="0" dirty="0">
                <a:solidFill>
                  <a:srgbClr val="000000"/>
                </a:solidFill>
                <a:effectLst/>
              </a:rPr>
              <a:t>It can be used in an Airline Reservation.</a:t>
            </a:r>
          </a:p>
          <a:p>
            <a:pPr algn="just">
              <a:buFont typeface="Arial" panose="020B0604020202020204" pitchFamily="34" charset="0"/>
              <a:buChar char="•"/>
            </a:pPr>
            <a:r>
              <a:rPr lang="en-US" b="0" i="0" dirty="0">
                <a:solidFill>
                  <a:srgbClr val="000000"/>
                </a:solidFill>
                <a:effectLst/>
              </a:rPr>
              <a:t>It can be used in a college within a city.</a:t>
            </a:r>
          </a:p>
          <a:p>
            <a:pPr algn="just">
              <a:buFont typeface="Arial" panose="020B0604020202020204" pitchFamily="34" charset="0"/>
              <a:buChar char="•"/>
            </a:pPr>
            <a:r>
              <a:rPr lang="en-US" b="0" i="0" dirty="0">
                <a:solidFill>
                  <a:srgbClr val="000000"/>
                </a:solidFill>
                <a:effectLst/>
              </a:rPr>
              <a:t>It can also be used for communication in the military.</a:t>
            </a:r>
          </a:p>
          <a:p>
            <a:endParaRPr lang="en-US" dirty="0"/>
          </a:p>
        </p:txBody>
      </p:sp>
      <p:pic>
        <p:nvPicPr>
          <p:cNvPr id="2" name="Picture 2" descr="E:\My Presentations\KLH-Logo.png">
            <a:extLst>
              <a:ext uri="{FF2B5EF4-FFF2-40B4-BE49-F238E27FC236}">
                <a16:creationId xmlns:a16="http://schemas.microsoft.com/office/drawing/2014/main" id="{4D0E145D-675B-0AE6-D422-34476F1A11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194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7A5D1-E393-8420-0E75-6F0FD7BEBF86}"/>
              </a:ext>
            </a:extLst>
          </p:cNvPr>
          <p:cNvSpPr>
            <a:spLocks noGrp="1"/>
          </p:cNvSpPr>
          <p:nvPr>
            <p:ph type="title"/>
          </p:nvPr>
        </p:nvSpPr>
        <p:spPr/>
        <p:txBody>
          <a:bodyPr/>
          <a:lstStyle/>
          <a:p>
            <a:r>
              <a:rPr lang="en-US" b="1" dirty="0"/>
              <a:t>Wide Area Network (WAN)</a:t>
            </a:r>
          </a:p>
        </p:txBody>
      </p:sp>
      <p:pic>
        <p:nvPicPr>
          <p:cNvPr id="4" name="Picture 4" descr="Computer Network Types">
            <a:extLst>
              <a:ext uri="{FF2B5EF4-FFF2-40B4-BE49-F238E27FC236}">
                <a16:creationId xmlns:a16="http://schemas.microsoft.com/office/drawing/2014/main" id="{881FCCB5-6394-10F1-8330-1642B8ABF083}"/>
              </a:ext>
            </a:extLst>
          </p:cNvPr>
          <p:cNvPicPr>
            <a:picLocks noGrp="1" noChangeAspect="1" noChangeArrowheads="1"/>
          </p:cNvPicPr>
          <p:nvPr>
            <p:ph sz="half" idx="1"/>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tretch>
            <a:fillRect/>
          </a:stretch>
        </p:blipFill>
        <p:spPr bwMode="auto">
          <a:xfrm>
            <a:off x="484706" y="1888291"/>
            <a:ext cx="4874908" cy="308141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3C2F4233-F175-A3EA-28B2-3566ABDC6EEB}"/>
              </a:ext>
            </a:extLst>
          </p:cNvPr>
          <p:cNvSpPr>
            <a:spLocks noGrp="1"/>
          </p:cNvSpPr>
          <p:nvPr>
            <p:ph sz="half" idx="2"/>
          </p:nvPr>
        </p:nvSpPr>
        <p:spPr>
          <a:xfrm>
            <a:off x="5646656" y="1845735"/>
            <a:ext cx="5509024" cy="4023360"/>
          </a:xfrm>
        </p:spPr>
        <p:txBody>
          <a:bodyPr>
            <a:normAutofit fontScale="70000" lnSpcReduction="20000"/>
          </a:bodyPr>
          <a:lstStyle/>
          <a:p>
            <a:pPr algn="just">
              <a:buFont typeface="Arial" panose="020B0604020202020204" pitchFamily="34" charset="0"/>
              <a:buChar char="•"/>
            </a:pPr>
            <a:r>
              <a:rPr lang="en-US" b="0" i="0" dirty="0">
                <a:solidFill>
                  <a:srgbClr val="000000"/>
                </a:solidFill>
                <a:effectLst/>
                <a:latin typeface="inter-regular"/>
              </a:rPr>
              <a:t>A Wide Area Network is a network that extends over a large geographical area such as states or countries.</a:t>
            </a:r>
          </a:p>
          <a:p>
            <a:pPr algn="just">
              <a:buFont typeface="Arial" panose="020B0604020202020204" pitchFamily="34" charset="0"/>
              <a:buChar char="•"/>
            </a:pPr>
            <a:r>
              <a:rPr lang="en-US" b="0" i="0" dirty="0">
                <a:solidFill>
                  <a:srgbClr val="000000"/>
                </a:solidFill>
                <a:effectLst/>
                <a:latin typeface="inter-regular"/>
              </a:rPr>
              <a:t>A Wide Area Network is quite bigger network than the LAN.</a:t>
            </a:r>
          </a:p>
          <a:p>
            <a:pPr algn="just">
              <a:buFont typeface="Arial" panose="020B0604020202020204" pitchFamily="34" charset="0"/>
              <a:buChar char="•"/>
            </a:pPr>
            <a:r>
              <a:rPr lang="en-US" b="0" i="0" dirty="0">
                <a:solidFill>
                  <a:srgbClr val="000000"/>
                </a:solidFill>
                <a:effectLst/>
                <a:latin typeface="inter-regular"/>
              </a:rPr>
              <a:t>A Wide Area Network is not limited to a single location, but it spans over a large geographical area through a </a:t>
            </a:r>
            <a:r>
              <a:rPr lang="en-US" b="1" i="0" dirty="0">
                <a:solidFill>
                  <a:srgbClr val="0070C0"/>
                </a:solidFill>
                <a:effectLst/>
                <a:latin typeface="inter-regular"/>
              </a:rPr>
              <a:t>telephone line, fiber optic cable or satellite links.</a:t>
            </a:r>
          </a:p>
          <a:p>
            <a:pPr algn="just">
              <a:buFont typeface="Arial" panose="020B0604020202020204" pitchFamily="34" charset="0"/>
              <a:buChar char="•"/>
            </a:pPr>
            <a:r>
              <a:rPr lang="en-US" b="0" i="0" dirty="0">
                <a:solidFill>
                  <a:srgbClr val="000000"/>
                </a:solidFill>
                <a:effectLst/>
                <a:latin typeface="inter-regular"/>
              </a:rPr>
              <a:t>The internet is one of the biggest WAN in the world.</a:t>
            </a:r>
          </a:p>
          <a:p>
            <a:pPr algn="just">
              <a:buFont typeface="Arial" panose="020B0604020202020204" pitchFamily="34" charset="0"/>
              <a:buChar char="•"/>
            </a:pPr>
            <a:r>
              <a:rPr lang="en-US" b="0" i="0" dirty="0">
                <a:solidFill>
                  <a:srgbClr val="000000"/>
                </a:solidFill>
                <a:effectLst/>
                <a:latin typeface="inter-regular"/>
              </a:rPr>
              <a:t>A Wide Area Network is widely used in the field of Business, government, and education.</a:t>
            </a:r>
          </a:p>
          <a:p>
            <a:pPr algn="just">
              <a:buFont typeface="Arial" panose="020B0604020202020204" pitchFamily="34" charset="0"/>
              <a:buChar char="•"/>
            </a:pPr>
            <a:r>
              <a:rPr lang="en-US" b="1" i="0" dirty="0">
                <a:solidFill>
                  <a:srgbClr val="FF0000"/>
                </a:solidFill>
                <a:effectLst/>
              </a:rPr>
              <a:t>Less Security.</a:t>
            </a:r>
          </a:p>
          <a:p>
            <a:pPr algn="just">
              <a:buFont typeface="Arial" panose="020B0604020202020204" pitchFamily="34" charset="0"/>
              <a:buChar char="•"/>
            </a:pPr>
            <a:endParaRPr lang="en-US" b="0" i="0" dirty="0">
              <a:solidFill>
                <a:srgbClr val="000000"/>
              </a:solidFill>
              <a:effectLst/>
              <a:latin typeface="inter-regular"/>
            </a:endParaRPr>
          </a:p>
          <a:p>
            <a:endParaRPr lang="en-US" dirty="0"/>
          </a:p>
        </p:txBody>
      </p:sp>
      <p:pic>
        <p:nvPicPr>
          <p:cNvPr id="3" name="Picture 2" descr="E:\My Presentations\KLH-Logo.png">
            <a:extLst>
              <a:ext uri="{FF2B5EF4-FFF2-40B4-BE49-F238E27FC236}">
                <a16:creationId xmlns:a16="http://schemas.microsoft.com/office/drawing/2014/main" id="{3534BAA6-87B8-F878-DF3E-D4C43483B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103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97BCA-0B4A-F459-E47E-CA06D0174C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6228C0-A8C3-8183-5348-A5B13D851548}"/>
              </a:ext>
            </a:extLst>
          </p:cNvPr>
          <p:cNvSpPr>
            <a:spLocks noGrp="1"/>
          </p:cNvSpPr>
          <p:nvPr>
            <p:ph sz="half" idx="1"/>
          </p:nvPr>
        </p:nvSpPr>
        <p:spPr/>
        <p:txBody>
          <a:bodyPr>
            <a:normAutofit fontScale="62500" lnSpcReduction="20000"/>
          </a:bodyPr>
          <a:lstStyle/>
          <a:p>
            <a:pPr algn="just">
              <a:lnSpc>
                <a:spcPct val="150000"/>
              </a:lnSpc>
            </a:pPr>
            <a:r>
              <a:rPr lang="en-US" b="0" i="0" dirty="0">
                <a:solidFill>
                  <a:srgbClr val="610B4B"/>
                </a:solidFill>
                <a:effectLst/>
                <a:latin typeface="erdana"/>
              </a:rPr>
              <a:t>Examples Of Wide Area Network:</a:t>
            </a:r>
          </a:p>
          <a:p>
            <a:pPr algn="just">
              <a:lnSpc>
                <a:spcPct val="150000"/>
              </a:lnSpc>
              <a:buFont typeface="Arial" panose="020B0604020202020204" pitchFamily="34" charset="0"/>
              <a:buChar char="•"/>
            </a:pPr>
            <a:r>
              <a:rPr lang="en-US" b="1" i="0" dirty="0">
                <a:solidFill>
                  <a:srgbClr val="000000"/>
                </a:solidFill>
                <a:effectLst/>
                <a:latin typeface="inter-bold"/>
              </a:rPr>
              <a:t>Mobile Broadband:</a:t>
            </a:r>
            <a:r>
              <a:rPr lang="en-US" b="0" i="0" dirty="0">
                <a:solidFill>
                  <a:srgbClr val="000000"/>
                </a:solidFill>
                <a:effectLst/>
                <a:latin typeface="inter-regular"/>
              </a:rPr>
              <a:t> A 4G network is widely used across a region or country.</a:t>
            </a:r>
          </a:p>
          <a:p>
            <a:pPr algn="just">
              <a:lnSpc>
                <a:spcPct val="150000"/>
              </a:lnSpc>
              <a:buFont typeface="Arial" panose="020B0604020202020204" pitchFamily="34" charset="0"/>
              <a:buChar char="•"/>
            </a:pPr>
            <a:r>
              <a:rPr lang="en-US" b="1" i="0" dirty="0">
                <a:solidFill>
                  <a:srgbClr val="000000"/>
                </a:solidFill>
                <a:effectLst/>
                <a:latin typeface="inter-bold"/>
              </a:rPr>
              <a:t>Last mile:</a:t>
            </a:r>
            <a:r>
              <a:rPr lang="en-US" b="0" i="0" dirty="0">
                <a:solidFill>
                  <a:srgbClr val="000000"/>
                </a:solidFill>
                <a:effectLst/>
                <a:latin typeface="inter-regular"/>
              </a:rPr>
              <a:t> A telecom company is used to provide the internet services to the customers in hundreds of cities by connecting their home with fiber.</a:t>
            </a:r>
          </a:p>
          <a:p>
            <a:pPr algn="just">
              <a:lnSpc>
                <a:spcPct val="150000"/>
              </a:lnSpc>
              <a:buFont typeface="Arial" panose="020B0604020202020204" pitchFamily="34" charset="0"/>
              <a:buChar char="•"/>
            </a:pPr>
            <a:r>
              <a:rPr lang="en-US" b="1" i="0" dirty="0">
                <a:solidFill>
                  <a:srgbClr val="000000"/>
                </a:solidFill>
                <a:effectLst/>
                <a:latin typeface="inter-bold"/>
              </a:rPr>
              <a:t>Private network:</a:t>
            </a:r>
            <a:r>
              <a:rPr lang="en-US" b="0" i="0" dirty="0">
                <a:solidFill>
                  <a:srgbClr val="000000"/>
                </a:solidFill>
                <a:effectLst/>
                <a:latin typeface="inter-regular"/>
              </a:rPr>
              <a:t> A bank provides a private network that connects the 44 offices. This network is made by using the telephone leased line provided by the telecom company.</a:t>
            </a:r>
          </a:p>
          <a:p>
            <a:endParaRPr lang="en-US" dirty="0"/>
          </a:p>
        </p:txBody>
      </p:sp>
      <p:pic>
        <p:nvPicPr>
          <p:cNvPr id="4098" name="Picture 2">
            <a:extLst>
              <a:ext uri="{FF2B5EF4-FFF2-40B4-BE49-F238E27FC236}">
                <a16:creationId xmlns:a16="http://schemas.microsoft.com/office/drawing/2014/main" id="{CCDA60EC-D7D0-DA0B-6E6B-BCA3BE686FBA}"/>
              </a:ext>
            </a:extLst>
          </p:cNvPr>
          <p:cNvPicPr>
            <a:picLocks noGrp="1" noChangeAspect="1" noChangeArrowheads="1"/>
          </p:cNvPicPr>
          <p:nvPr>
            <p:ph sz="half" idx="2"/>
          </p:nvPr>
        </p:nvPicPr>
        <p:blipFill>
          <a:blip r:embed="rId2">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6333688" y="1968188"/>
            <a:ext cx="4821675" cy="377887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E:\My Presentations\KLH-Logo.png">
            <a:extLst>
              <a:ext uri="{FF2B5EF4-FFF2-40B4-BE49-F238E27FC236}">
                <a16:creationId xmlns:a16="http://schemas.microsoft.com/office/drawing/2014/main" id="{82589333-613F-CE57-3D08-F0DFD83498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6458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CDC351-D4C2-353A-A14E-F30A2233160A}"/>
              </a:ext>
            </a:extLst>
          </p:cNvPr>
          <p:cNvSpPr txBox="1"/>
          <p:nvPr/>
        </p:nvSpPr>
        <p:spPr>
          <a:xfrm>
            <a:off x="424206" y="61203"/>
            <a:ext cx="11547835" cy="6740307"/>
          </a:xfrm>
          <a:prstGeom prst="rect">
            <a:avLst/>
          </a:prstGeom>
          <a:noFill/>
        </p:spPr>
        <p:txBody>
          <a:bodyPr wrap="square">
            <a:spAutoFit/>
          </a:bodyPr>
          <a:lstStyle/>
          <a:p>
            <a:pPr algn="just"/>
            <a:r>
              <a:rPr lang="en-US" b="0" i="0" dirty="0">
                <a:solidFill>
                  <a:srgbClr val="610B4B"/>
                </a:solidFill>
                <a:effectLst/>
                <a:latin typeface="erdana"/>
              </a:rPr>
              <a:t>Advantages Of Wide Area Network:</a:t>
            </a:r>
          </a:p>
          <a:p>
            <a:pPr algn="just"/>
            <a:endParaRPr lang="en-US" b="0" i="0" dirty="0">
              <a:solidFill>
                <a:srgbClr val="610B4B"/>
              </a:solidFill>
              <a:effectLst/>
              <a:latin typeface="erdana"/>
            </a:endParaRPr>
          </a:p>
          <a:p>
            <a:pPr algn="just"/>
            <a:r>
              <a:rPr lang="en-US" b="0" i="0" dirty="0">
                <a:solidFill>
                  <a:srgbClr val="333333"/>
                </a:solidFill>
                <a:effectLst/>
                <a:latin typeface="inter-regular"/>
              </a:rPr>
              <a:t>Following are the advantages of the Wide Area Network:</a:t>
            </a:r>
          </a:p>
          <a:p>
            <a:pPr algn="just"/>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Geographical area:</a:t>
            </a:r>
            <a:r>
              <a:rPr lang="en-US" b="0" i="0" dirty="0">
                <a:solidFill>
                  <a:srgbClr val="000000"/>
                </a:solidFill>
                <a:effectLst/>
                <a:latin typeface="inter-regular"/>
              </a:rPr>
              <a:t> A Wide Area Network provides a large geographical area. Suppose if the branch of our office is in a different city then we can connect with them through WAN. The internet provides a leased line through which we can connect with another branch.</a:t>
            </a:r>
          </a:p>
          <a:p>
            <a:pPr algn="just"/>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Centralized data:</a:t>
            </a:r>
            <a:r>
              <a:rPr lang="en-US" b="0" i="0" dirty="0">
                <a:solidFill>
                  <a:srgbClr val="000000"/>
                </a:solidFill>
                <a:effectLst/>
                <a:latin typeface="inter-regular"/>
              </a:rPr>
              <a:t> In case of WAN network, data is centralized. Therefore, we do not need to buy the emails, files or back up servers.</a:t>
            </a:r>
          </a:p>
          <a:p>
            <a:pPr algn="just"/>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Get updated files:</a:t>
            </a:r>
            <a:r>
              <a:rPr lang="en-US" b="0" i="0" dirty="0">
                <a:solidFill>
                  <a:srgbClr val="000000"/>
                </a:solidFill>
                <a:effectLst/>
                <a:latin typeface="inter-regular"/>
              </a:rPr>
              <a:t> Software companies work on the live server. Therefore, the programmers get the updated files within seconds.</a:t>
            </a:r>
          </a:p>
          <a:p>
            <a:pPr algn="just"/>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Exchange messages:</a:t>
            </a:r>
            <a:r>
              <a:rPr lang="en-US" b="0" i="0" dirty="0">
                <a:solidFill>
                  <a:srgbClr val="000000"/>
                </a:solidFill>
                <a:effectLst/>
                <a:latin typeface="inter-regular"/>
              </a:rPr>
              <a:t> In a WAN network, messages are transmitted fast. The web application like Facebook, </a:t>
            </a:r>
            <a:r>
              <a:rPr lang="en-US" b="0" i="0" dirty="0" err="1">
                <a:solidFill>
                  <a:srgbClr val="000000"/>
                </a:solidFill>
                <a:effectLst/>
                <a:latin typeface="inter-regular"/>
              </a:rPr>
              <a:t>Whatsapp</a:t>
            </a:r>
            <a:r>
              <a:rPr lang="en-US" b="0" i="0" dirty="0">
                <a:solidFill>
                  <a:srgbClr val="000000"/>
                </a:solidFill>
                <a:effectLst/>
                <a:latin typeface="inter-regular"/>
              </a:rPr>
              <a:t>, Skype allows you to communicate with friends.</a:t>
            </a:r>
          </a:p>
          <a:p>
            <a:pPr algn="just"/>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Sharing of software and resources:</a:t>
            </a:r>
            <a:r>
              <a:rPr lang="en-US" b="0" i="0" dirty="0">
                <a:solidFill>
                  <a:srgbClr val="000000"/>
                </a:solidFill>
                <a:effectLst/>
                <a:latin typeface="inter-regular"/>
              </a:rPr>
              <a:t> In WAN network, we can share the software and other resources like a hard drive, RAM.</a:t>
            </a:r>
          </a:p>
          <a:p>
            <a:pPr algn="just"/>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Global business:</a:t>
            </a:r>
            <a:r>
              <a:rPr lang="en-US" b="0" i="0" dirty="0">
                <a:solidFill>
                  <a:srgbClr val="000000"/>
                </a:solidFill>
                <a:effectLst/>
                <a:latin typeface="inter-regular"/>
              </a:rPr>
              <a:t> We can do the business over the internet globally.</a:t>
            </a:r>
          </a:p>
          <a:p>
            <a:pPr algn="just">
              <a:buFont typeface="Arial" panose="020B0604020202020204" pitchFamily="34" charset="0"/>
              <a:buChar char="•"/>
            </a:pP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High bandwidth:</a:t>
            </a:r>
            <a:r>
              <a:rPr lang="en-US" b="0" i="0" dirty="0">
                <a:solidFill>
                  <a:srgbClr val="000000"/>
                </a:solidFill>
                <a:effectLst/>
                <a:latin typeface="inter-regular"/>
              </a:rPr>
              <a:t> If we use the leased lines for our company then this gives the high bandwidth. The high bandwidth increases the data transfer rate which in turn increases the productivity of our company.</a:t>
            </a:r>
          </a:p>
        </p:txBody>
      </p:sp>
      <p:pic>
        <p:nvPicPr>
          <p:cNvPr id="2" name="Picture 2" descr="E:\My Presentations\KLH-Logo.png">
            <a:extLst>
              <a:ext uri="{FF2B5EF4-FFF2-40B4-BE49-F238E27FC236}">
                <a16:creationId xmlns:a16="http://schemas.microsoft.com/office/drawing/2014/main" id="{370489F7-F48E-4CE5-7CD5-5D8B36001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425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0A1EFB-DFF4-DB20-0A3C-27C0E19C78E9}"/>
              </a:ext>
            </a:extLst>
          </p:cNvPr>
          <p:cNvSpPr txBox="1"/>
          <p:nvPr/>
        </p:nvSpPr>
        <p:spPr>
          <a:xfrm>
            <a:off x="688156" y="565608"/>
            <a:ext cx="11085921" cy="3970318"/>
          </a:xfrm>
          <a:prstGeom prst="rect">
            <a:avLst/>
          </a:prstGeom>
          <a:noFill/>
        </p:spPr>
        <p:txBody>
          <a:bodyPr wrap="square">
            <a:spAutoFit/>
          </a:bodyPr>
          <a:lstStyle/>
          <a:p>
            <a:pPr algn="just"/>
            <a:r>
              <a:rPr lang="en-US" b="0" i="0" dirty="0">
                <a:solidFill>
                  <a:srgbClr val="610B4B"/>
                </a:solidFill>
                <a:effectLst/>
                <a:latin typeface="erdana"/>
              </a:rPr>
              <a:t>Disadvantages of Wide Area Network:</a:t>
            </a:r>
          </a:p>
          <a:p>
            <a:pPr algn="just"/>
            <a:endParaRPr lang="en-US" b="0" i="0" dirty="0">
              <a:solidFill>
                <a:srgbClr val="610B4B"/>
              </a:solidFill>
              <a:effectLst/>
              <a:latin typeface="erdana"/>
            </a:endParaRPr>
          </a:p>
          <a:p>
            <a:pPr algn="just"/>
            <a:r>
              <a:rPr lang="en-US" b="0" i="0" dirty="0">
                <a:solidFill>
                  <a:srgbClr val="333333"/>
                </a:solidFill>
                <a:effectLst/>
                <a:latin typeface="inter-regular"/>
              </a:rPr>
              <a:t>The following are the disadvantages of the Wide Area Network:</a:t>
            </a:r>
          </a:p>
          <a:p>
            <a:pPr algn="just"/>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Security issue:</a:t>
            </a:r>
            <a:r>
              <a:rPr lang="en-US" b="0" i="0" dirty="0">
                <a:solidFill>
                  <a:srgbClr val="000000"/>
                </a:solidFill>
                <a:effectLst/>
                <a:latin typeface="inter-regular"/>
              </a:rPr>
              <a:t> A WAN network has more security issues as compared to LAN and MAN network as all the technologies are combined together that creates the security problem.</a:t>
            </a:r>
          </a:p>
          <a:p>
            <a:pPr algn="just">
              <a:buFont typeface="Arial" panose="020B0604020202020204" pitchFamily="34" charset="0"/>
              <a:buChar char="•"/>
            </a:pP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Needs Firewall &amp; antivirus software:</a:t>
            </a:r>
            <a:r>
              <a:rPr lang="en-US" b="0" i="0" dirty="0">
                <a:solidFill>
                  <a:srgbClr val="000000"/>
                </a:solidFill>
                <a:effectLst/>
                <a:latin typeface="inter-regular"/>
              </a:rPr>
              <a:t> The data is transferred on the internet which can be changed or hacked by the hackers, so the firewall needs to be used. Some people can inject the virus in our system so antivirus is needed to protect from such a virus.</a:t>
            </a:r>
          </a:p>
          <a:p>
            <a:pPr algn="just"/>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High Setup cost:</a:t>
            </a:r>
            <a:r>
              <a:rPr lang="en-US" b="0" i="0" dirty="0">
                <a:solidFill>
                  <a:srgbClr val="000000"/>
                </a:solidFill>
                <a:effectLst/>
                <a:latin typeface="inter-regular"/>
              </a:rPr>
              <a:t> An installation cost of the WAN network is high as it involves the purchasing of routers, switches.</a:t>
            </a:r>
          </a:p>
          <a:p>
            <a:pPr algn="just"/>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Troubleshooting problems:</a:t>
            </a:r>
            <a:r>
              <a:rPr lang="en-US" b="0" i="0" dirty="0">
                <a:solidFill>
                  <a:srgbClr val="000000"/>
                </a:solidFill>
                <a:effectLst/>
                <a:latin typeface="inter-regular"/>
              </a:rPr>
              <a:t> It covers a large area so fixing the problem is difficult.</a:t>
            </a:r>
          </a:p>
        </p:txBody>
      </p:sp>
      <p:pic>
        <p:nvPicPr>
          <p:cNvPr id="2" name="Picture 2" descr="E:\My Presentations\KLH-Logo.png">
            <a:extLst>
              <a:ext uri="{FF2B5EF4-FFF2-40B4-BE49-F238E27FC236}">
                <a16:creationId xmlns:a16="http://schemas.microsoft.com/office/drawing/2014/main" id="{97556B19-9DFA-7CE0-928E-F7E35CB81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867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EDB3-8057-5E37-62EF-9CE78A7B602B}"/>
              </a:ext>
            </a:extLst>
          </p:cNvPr>
          <p:cNvSpPr>
            <a:spLocks noGrp="1"/>
          </p:cNvSpPr>
          <p:nvPr>
            <p:ph type="title"/>
          </p:nvPr>
        </p:nvSpPr>
        <p:spPr/>
        <p:txBody>
          <a:bodyPr/>
          <a:lstStyle/>
          <a:p>
            <a:r>
              <a:rPr lang="en-US" b="1" dirty="0"/>
              <a:t>NETWORK TOPOLOGIES</a:t>
            </a:r>
          </a:p>
        </p:txBody>
      </p:sp>
      <p:sp>
        <p:nvSpPr>
          <p:cNvPr id="3" name="Content Placeholder 2">
            <a:extLst>
              <a:ext uri="{FF2B5EF4-FFF2-40B4-BE49-F238E27FC236}">
                <a16:creationId xmlns:a16="http://schemas.microsoft.com/office/drawing/2014/main" id="{8C382AA2-4A9B-EF8A-9611-6C4CA95D2896}"/>
              </a:ext>
            </a:extLst>
          </p:cNvPr>
          <p:cNvSpPr>
            <a:spLocks noGrp="1"/>
          </p:cNvSpPr>
          <p:nvPr>
            <p:ph idx="1"/>
          </p:nvPr>
        </p:nvSpPr>
        <p:spPr/>
        <p:txBody>
          <a:bodyPr/>
          <a:lstStyle/>
          <a:p>
            <a:r>
              <a:rPr lang="en-US" b="0" i="0" dirty="0">
                <a:solidFill>
                  <a:srgbClr val="273239"/>
                </a:solidFill>
                <a:effectLst/>
                <a:latin typeface="urw-din"/>
              </a:rPr>
              <a:t>The arrangement of a network that comprises nodes and connecting lines via sender and receiver is referred to as network topology. The various network topologies are:</a:t>
            </a:r>
          </a:p>
          <a:p>
            <a:endParaRPr lang="en-US" dirty="0"/>
          </a:p>
        </p:txBody>
      </p:sp>
      <p:pic>
        <p:nvPicPr>
          <p:cNvPr id="4" name="Picture 3">
            <a:extLst>
              <a:ext uri="{FF2B5EF4-FFF2-40B4-BE49-F238E27FC236}">
                <a16:creationId xmlns:a16="http://schemas.microsoft.com/office/drawing/2014/main" id="{9BD7A446-4E4F-8AF0-FED2-17097066EF3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148012" y="3236259"/>
            <a:ext cx="5895975" cy="2749376"/>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2" descr="E:\My Presentations\KLH-Logo.png">
            <a:extLst>
              <a:ext uri="{FF2B5EF4-FFF2-40B4-BE49-F238E27FC236}">
                <a16:creationId xmlns:a16="http://schemas.microsoft.com/office/drawing/2014/main" id="{7D3B3AE8-AE15-8EE2-73A7-5BA568EC5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115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E304-5DB7-7AD1-385A-2114014732F7}"/>
              </a:ext>
            </a:extLst>
          </p:cNvPr>
          <p:cNvSpPr>
            <a:spLocks noGrp="1"/>
          </p:cNvSpPr>
          <p:nvPr>
            <p:ph type="title"/>
          </p:nvPr>
        </p:nvSpPr>
        <p:spPr>
          <a:xfrm>
            <a:off x="457200" y="594359"/>
            <a:ext cx="3200400" cy="957604"/>
          </a:xfrm>
        </p:spPr>
        <p:txBody>
          <a:bodyPr>
            <a:normAutofit fontScale="90000"/>
          </a:bodyPr>
          <a:lstStyle/>
          <a:p>
            <a:r>
              <a:rPr lang="en-US" b="1" i="0" dirty="0">
                <a:solidFill>
                  <a:srgbClr val="273239"/>
                </a:solidFill>
                <a:effectLst/>
                <a:latin typeface="urw-din"/>
              </a:rPr>
              <a:t>Bus Topology:</a:t>
            </a:r>
            <a:br>
              <a:rPr lang="en-US" b="1" i="0" dirty="0">
                <a:solidFill>
                  <a:srgbClr val="273239"/>
                </a:solidFill>
                <a:effectLst/>
                <a:latin typeface="urw-din"/>
              </a:rPr>
            </a:br>
            <a:endParaRPr lang="en-US" dirty="0"/>
          </a:p>
        </p:txBody>
      </p:sp>
      <p:sp>
        <p:nvSpPr>
          <p:cNvPr id="4" name="Text Placeholder 3">
            <a:extLst>
              <a:ext uri="{FF2B5EF4-FFF2-40B4-BE49-F238E27FC236}">
                <a16:creationId xmlns:a16="http://schemas.microsoft.com/office/drawing/2014/main" id="{9561EA91-2FA0-C230-F990-D7C89EBAC7C3}"/>
              </a:ext>
            </a:extLst>
          </p:cNvPr>
          <p:cNvSpPr>
            <a:spLocks noGrp="1"/>
          </p:cNvSpPr>
          <p:nvPr>
            <p:ph type="body" sz="half" idx="2"/>
          </p:nvPr>
        </p:nvSpPr>
        <p:spPr>
          <a:xfrm>
            <a:off x="457200" y="1317072"/>
            <a:ext cx="3881718" cy="4988132"/>
          </a:xfrm>
        </p:spPr>
        <p:txBody>
          <a:bodyPr/>
          <a:lstStyle/>
          <a:p>
            <a:pPr marL="285750" indent="-285750" algn="just">
              <a:buFont typeface="Arial" panose="020B0604020202020204" pitchFamily="34" charset="0"/>
              <a:buChar char="•"/>
            </a:pPr>
            <a:r>
              <a:rPr lang="en-US" b="1" i="0" dirty="0">
                <a:solidFill>
                  <a:srgbClr val="273239"/>
                </a:solidFill>
                <a:effectLst/>
                <a:latin typeface="urw-din"/>
              </a:rPr>
              <a:t>Problems with this topology:</a:t>
            </a:r>
            <a:r>
              <a:rPr lang="en-US" b="0" i="0" dirty="0">
                <a:solidFill>
                  <a:srgbClr val="273239"/>
                </a:solidFill>
                <a:effectLst/>
                <a:latin typeface="urw-din"/>
              </a:rPr>
              <a:t> </a:t>
            </a:r>
            <a:br>
              <a:rPr lang="en-US" b="0" i="0" dirty="0">
                <a:solidFill>
                  <a:srgbClr val="273239"/>
                </a:solidFill>
                <a:effectLst/>
                <a:latin typeface="urw-din"/>
              </a:rPr>
            </a:br>
            <a:br>
              <a:rPr lang="en-US" b="0" i="0" dirty="0">
                <a:solidFill>
                  <a:srgbClr val="273239"/>
                </a:solidFill>
                <a:effectLst/>
                <a:latin typeface="urw-din"/>
              </a:rPr>
            </a:br>
            <a:r>
              <a:rPr lang="en-US" b="0" i="0" dirty="0">
                <a:solidFill>
                  <a:srgbClr val="273239"/>
                </a:solidFill>
                <a:effectLst/>
                <a:latin typeface="urw-din"/>
              </a:rPr>
              <a:t>A bus topology is quite simpler, but still, it requires a lot of cabling.</a:t>
            </a:r>
          </a:p>
          <a:p>
            <a:pPr marL="285750" indent="-285750" algn="just">
              <a:buFont typeface="Arial" panose="020B0604020202020204" pitchFamily="34" charset="0"/>
              <a:buChar char="•"/>
            </a:pPr>
            <a:r>
              <a:rPr lang="en-US" b="0" i="0" dirty="0">
                <a:solidFill>
                  <a:srgbClr val="273239"/>
                </a:solidFill>
                <a:effectLst/>
                <a:latin typeface="urw-din"/>
              </a:rPr>
              <a:t>If the common cable fails, then the whole system will crash down.</a:t>
            </a:r>
          </a:p>
          <a:p>
            <a:pPr marL="285750" indent="-285750" algn="just">
              <a:buFont typeface="Arial" panose="020B0604020202020204" pitchFamily="34" charset="0"/>
              <a:buChar char="•"/>
            </a:pPr>
            <a:r>
              <a:rPr lang="en-US" b="0" i="0" dirty="0">
                <a:solidFill>
                  <a:srgbClr val="273239"/>
                </a:solidFill>
                <a:effectLst/>
                <a:latin typeface="urw-din"/>
              </a:rPr>
              <a:t>If the network traffic is heavy, it increases collisions in the network. To avoid this, various protocols are used in the MAC layer known as Pure Aloha, Slotted Aloha, CSMA/CD, etc.</a:t>
            </a:r>
          </a:p>
          <a:p>
            <a:pPr marL="285750" indent="-285750" algn="just">
              <a:buFont typeface="Arial" panose="020B0604020202020204" pitchFamily="34" charset="0"/>
              <a:buChar char="•"/>
            </a:pPr>
            <a:r>
              <a:rPr lang="en-US" b="0" i="0" dirty="0">
                <a:solidFill>
                  <a:srgbClr val="273239"/>
                </a:solidFill>
                <a:effectLst/>
                <a:latin typeface="urw-din"/>
              </a:rPr>
              <a:t>Adding new devices to the network would slow down networks.</a:t>
            </a:r>
          </a:p>
          <a:p>
            <a:pPr marL="285750" indent="-285750" algn="just">
              <a:buFont typeface="Arial" panose="020B0604020202020204" pitchFamily="34" charset="0"/>
              <a:buChar char="•"/>
            </a:pPr>
            <a:r>
              <a:rPr lang="en-US" b="0" i="0" dirty="0">
                <a:solidFill>
                  <a:srgbClr val="273239"/>
                </a:solidFill>
                <a:effectLst/>
                <a:latin typeface="urw-din"/>
              </a:rPr>
              <a:t>Security is very low.</a:t>
            </a:r>
            <a:endParaRPr lang="en-US" dirty="0"/>
          </a:p>
        </p:txBody>
      </p:sp>
      <p:pic>
        <p:nvPicPr>
          <p:cNvPr id="6146" name="Picture 2" descr="Lightbox">
            <a:extLst>
              <a:ext uri="{FF2B5EF4-FFF2-40B4-BE49-F238E27FC236}">
                <a16:creationId xmlns:a16="http://schemas.microsoft.com/office/drawing/2014/main" id="{BD7130CA-954D-BB37-C01D-61E15AA87F6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58959" y="539230"/>
            <a:ext cx="5076825" cy="19533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0ABE69-50C4-E520-A26D-CF532B217F68}"/>
              </a:ext>
            </a:extLst>
          </p:cNvPr>
          <p:cNvSpPr txBox="1"/>
          <p:nvPr/>
        </p:nvSpPr>
        <p:spPr>
          <a:xfrm>
            <a:off x="4589929" y="2880359"/>
            <a:ext cx="7272104" cy="2862322"/>
          </a:xfrm>
          <a:prstGeom prst="rect">
            <a:avLst/>
          </a:prstGeom>
          <a:noFill/>
        </p:spPr>
        <p:txBody>
          <a:bodyPr wrap="square">
            <a:spAutoFit/>
          </a:bodyPr>
          <a:lstStyle/>
          <a:p>
            <a:pPr algn="l" fontAlgn="base"/>
            <a:r>
              <a:rPr lang="en-US" b="1" i="0" dirty="0">
                <a:solidFill>
                  <a:srgbClr val="273239"/>
                </a:solidFill>
                <a:effectLst/>
                <a:latin typeface="urw-din"/>
              </a:rPr>
              <a:t>Advantages of this topology:</a:t>
            </a:r>
            <a:r>
              <a:rPr lang="en-US" b="0" i="0" dirty="0">
                <a:solidFill>
                  <a:srgbClr val="273239"/>
                </a:solidFill>
                <a:effectLst/>
                <a:latin typeface="urw-din"/>
              </a:rPr>
              <a:t> </a:t>
            </a:r>
          </a:p>
          <a:p>
            <a:pPr algn="just" fontAlgn="base">
              <a:buFont typeface="Arial" panose="020B0604020202020204" pitchFamily="34" charset="0"/>
              <a:buChar char="•"/>
            </a:pPr>
            <a:r>
              <a:rPr lang="en-US" b="0" i="0" dirty="0">
                <a:solidFill>
                  <a:srgbClr val="273239"/>
                </a:solidFill>
                <a:effectLst/>
                <a:latin typeface="urw-din"/>
              </a:rPr>
              <a:t>If N devices are connected to each other in a bus topology, then the number of cables required to connect them is 1, known as backbone cable, and N drop lines are required.</a:t>
            </a:r>
          </a:p>
          <a:p>
            <a:pPr algn="just" fontAlgn="base">
              <a:buFont typeface="Arial" panose="020B0604020202020204" pitchFamily="34" charset="0"/>
              <a:buChar char="•"/>
            </a:pPr>
            <a:r>
              <a:rPr lang="en-US" b="0" i="0" dirty="0">
                <a:solidFill>
                  <a:srgbClr val="273239"/>
                </a:solidFill>
                <a:effectLst/>
                <a:latin typeface="urw-din"/>
              </a:rPr>
              <a:t>Coaxial or twisted pair cables are mainly used in bus-based networks that support up to 10 Mbps.</a:t>
            </a:r>
          </a:p>
          <a:p>
            <a:pPr algn="just" fontAlgn="base">
              <a:buFont typeface="Arial" panose="020B0604020202020204" pitchFamily="34" charset="0"/>
              <a:buChar char="•"/>
            </a:pPr>
            <a:r>
              <a:rPr lang="en-US" b="0" i="0" dirty="0">
                <a:solidFill>
                  <a:srgbClr val="273239"/>
                </a:solidFill>
                <a:effectLst/>
                <a:latin typeface="urw-din"/>
              </a:rPr>
              <a:t>The cost of the cable is less compared to other topologies, but it is used to build small networks.</a:t>
            </a:r>
          </a:p>
          <a:p>
            <a:pPr algn="just" fontAlgn="base">
              <a:buFont typeface="Arial" panose="020B0604020202020204" pitchFamily="34" charset="0"/>
              <a:buChar char="•"/>
            </a:pPr>
            <a:r>
              <a:rPr lang="en-US" b="0" i="0" dirty="0">
                <a:solidFill>
                  <a:srgbClr val="273239"/>
                </a:solidFill>
                <a:effectLst/>
                <a:latin typeface="urw-din"/>
              </a:rPr>
              <a:t>Bus topology is familiar technology as installation and troubleshooting techniques are well known.</a:t>
            </a:r>
          </a:p>
        </p:txBody>
      </p:sp>
      <p:pic>
        <p:nvPicPr>
          <p:cNvPr id="3" name="Picture 2" descr="E:\My Presentations\KLH-Logo.png">
            <a:extLst>
              <a:ext uri="{FF2B5EF4-FFF2-40B4-BE49-F238E27FC236}">
                <a16:creationId xmlns:a16="http://schemas.microsoft.com/office/drawing/2014/main" id="{07C3C826-3318-6991-6E9D-FC584526B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618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45F4-DF3E-F60C-6909-BF9DF8A89C19}"/>
              </a:ext>
            </a:extLst>
          </p:cNvPr>
          <p:cNvSpPr>
            <a:spLocks noGrp="1"/>
          </p:cNvSpPr>
          <p:nvPr>
            <p:ph type="title"/>
          </p:nvPr>
        </p:nvSpPr>
        <p:spPr>
          <a:xfrm>
            <a:off x="457200" y="848412"/>
            <a:ext cx="3200400" cy="1517716"/>
          </a:xfrm>
        </p:spPr>
        <p:txBody>
          <a:bodyPr/>
          <a:lstStyle/>
          <a:p>
            <a:r>
              <a:rPr lang="en-US" b="1" i="0" dirty="0">
                <a:solidFill>
                  <a:schemeClr val="bg1"/>
                </a:solidFill>
                <a:effectLst/>
                <a:latin typeface="var(--dynamico--title-font)"/>
              </a:rPr>
              <a:t>Ring Topology:</a:t>
            </a:r>
            <a:br>
              <a:rPr lang="en-US" b="1" i="0" dirty="0">
                <a:solidFill>
                  <a:schemeClr val="bg1"/>
                </a:solidFill>
                <a:effectLst/>
                <a:latin typeface="var(--dynamico--title-font)"/>
              </a:rPr>
            </a:br>
            <a:br>
              <a:rPr lang="en-US" dirty="0"/>
            </a:br>
            <a:endParaRPr lang="en-US" dirty="0"/>
          </a:p>
        </p:txBody>
      </p:sp>
      <p:sp>
        <p:nvSpPr>
          <p:cNvPr id="3" name="Content Placeholder 2">
            <a:extLst>
              <a:ext uri="{FF2B5EF4-FFF2-40B4-BE49-F238E27FC236}">
                <a16:creationId xmlns:a16="http://schemas.microsoft.com/office/drawing/2014/main" id="{89EF01A3-FB56-DECB-EA92-1AA000BBCFCB}"/>
              </a:ext>
            </a:extLst>
          </p:cNvPr>
          <p:cNvSpPr>
            <a:spLocks noGrp="1"/>
          </p:cNvSpPr>
          <p:nvPr>
            <p:ph idx="1"/>
          </p:nvPr>
        </p:nvSpPr>
        <p:spPr/>
        <p:txBody>
          <a:bodyPr/>
          <a:lstStyle/>
          <a:p>
            <a:pPr marL="0" indent="0" algn="l" fontAlgn="base">
              <a:buNone/>
            </a:pPr>
            <a:r>
              <a:rPr lang="en-US" b="1" i="0" dirty="0">
                <a:solidFill>
                  <a:srgbClr val="444444"/>
                </a:solidFill>
                <a:effectLst/>
              </a:rPr>
              <a:t>Advantages:</a:t>
            </a:r>
          </a:p>
          <a:p>
            <a:pPr algn="l" fontAlgn="base">
              <a:buFont typeface="Arial" panose="020B0604020202020204" pitchFamily="34" charset="0"/>
              <a:buChar char="•"/>
            </a:pPr>
            <a:r>
              <a:rPr lang="en-US" b="0" i="0" dirty="0">
                <a:solidFill>
                  <a:srgbClr val="444444"/>
                </a:solidFill>
                <a:effectLst/>
              </a:rPr>
              <a:t>Very orderly network where every device has access to the token and the opportunity to transmit.</a:t>
            </a:r>
          </a:p>
          <a:p>
            <a:pPr algn="l" fontAlgn="base">
              <a:buFont typeface="Arial" panose="020B0604020202020204" pitchFamily="34" charset="0"/>
              <a:buChar char="•"/>
            </a:pPr>
            <a:r>
              <a:rPr lang="en-US" b="0" i="0" dirty="0">
                <a:solidFill>
                  <a:srgbClr val="444444"/>
                </a:solidFill>
                <a:effectLst/>
              </a:rPr>
              <a:t>Easier to manage than a Bus Network</a:t>
            </a:r>
          </a:p>
          <a:p>
            <a:pPr algn="l" fontAlgn="base">
              <a:buFont typeface="Arial" panose="020B0604020202020204" pitchFamily="34" charset="0"/>
              <a:buChar char="•"/>
            </a:pPr>
            <a:r>
              <a:rPr lang="en-US" b="0" i="0" dirty="0">
                <a:solidFill>
                  <a:srgbClr val="444444"/>
                </a:solidFill>
                <a:effectLst/>
              </a:rPr>
              <a:t>Good Communication over long distances</a:t>
            </a:r>
          </a:p>
          <a:p>
            <a:pPr algn="l" fontAlgn="base">
              <a:buFont typeface="Arial" panose="020B0604020202020204" pitchFamily="34" charset="0"/>
              <a:buChar char="•"/>
            </a:pPr>
            <a:r>
              <a:rPr lang="en-US" b="0" i="0" dirty="0">
                <a:solidFill>
                  <a:srgbClr val="444444"/>
                </a:solidFill>
                <a:effectLst/>
              </a:rPr>
              <a:t>Handles high volume of traffic</a:t>
            </a:r>
          </a:p>
          <a:p>
            <a:endParaRPr lang="en-US" dirty="0"/>
          </a:p>
        </p:txBody>
      </p:sp>
      <p:sp>
        <p:nvSpPr>
          <p:cNvPr id="4" name="Text Placeholder 3">
            <a:extLst>
              <a:ext uri="{FF2B5EF4-FFF2-40B4-BE49-F238E27FC236}">
                <a16:creationId xmlns:a16="http://schemas.microsoft.com/office/drawing/2014/main" id="{A5F2EC0A-E5C0-A217-A2C0-30E78F8CA75D}"/>
              </a:ext>
            </a:extLst>
          </p:cNvPr>
          <p:cNvSpPr>
            <a:spLocks noGrp="1"/>
          </p:cNvSpPr>
          <p:nvPr>
            <p:ph type="body" sz="half" idx="2"/>
          </p:nvPr>
        </p:nvSpPr>
        <p:spPr>
          <a:xfrm>
            <a:off x="457200" y="2689412"/>
            <a:ext cx="3989294" cy="3615792"/>
          </a:xfrm>
        </p:spPr>
        <p:txBody>
          <a:bodyPr/>
          <a:lstStyle/>
          <a:p>
            <a:pPr algn="l" fontAlgn="base"/>
            <a:endParaRPr lang="en-US" b="0" i="0" dirty="0">
              <a:solidFill>
                <a:srgbClr val="444444"/>
              </a:solidFill>
              <a:effectLst/>
              <a:latin typeface="Arial" panose="020B0604020202020204" pitchFamily="34" charset="0"/>
            </a:endParaRPr>
          </a:p>
          <a:p>
            <a:pPr algn="l" fontAlgn="base"/>
            <a:endParaRPr lang="en-US" dirty="0">
              <a:solidFill>
                <a:srgbClr val="444444"/>
              </a:solidFill>
              <a:latin typeface="Arial" panose="020B0604020202020204" pitchFamily="34" charset="0"/>
            </a:endParaRPr>
          </a:p>
          <a:p>
            <a:pPr algn="l" fontAlgn="base"/>
            <a:r>
              <a:rPr lang="en-US" sz="2000" b="1" i="0" dirty="0">
                <a:solidFill>
                  <a:srgbClr val="444444"/>
                </a:solidFill>
                <a:effectLst/>
              </a:rPr>
              <a:t>Disadvantages</a:t>
            </a:r>
          </a:p>
          <a:p>
            <a:pPr algn="just" fontAlgn="base">
              <a:buFont typeface="Arial" panose="020B0604020202020204" pitchFamily="34" charset="0"/>
              <a:buChar char="•"/>
            </a:pPr>
            <a:r>
              <a:rPr lang="en-US" sz="2000" b="0" i="0" dirty="0">
                <a:solidFill>
                  <a:srgbClr val="444444"/>
                </a:solidFill>
                <a:effectLst/>
              </a:rPr>
              <a:t>The failure of a single node of the network can cause the entire network to fail.</a:t>
            </a:r>
          </a:p>
          <a:p>
            <a:pPr algn="just" fontAlgn="base">
              <a:buFont typeface="Arial" panose="020B0604020202020204" pitchFamily="34" charset="0"/>
              <a:buChar char="•"/>
            </a:pPr>
            <a:r>
              <a:rPr lang="en-US" sz="2000" b="0" i="0" dirty="0">
                <a:solidFill>
                  <a:srgbClr val="444444"/>
                </a:solidFill>
                <a:effectLst/>
              </a:rPr>
              <a:t>The movement or changes made to network nodes affects the performance of the entire network.</a:t>
            </a:r>
          </a:p>
          <a:p>
            <a:endParaRPr lang="en-US" dirty="0"/>
          </a:p>
        </p:txBody>
      </p:sp>
      <p:pic>
        <p:nvPicPr>
          <p:cNvPr id="5" name="Picture 4">
            <a:extLst>
              <a:ext uri="{FF2B5EF4-FFF2-40B4-BE49-F238E27FC236}">
                <a16:creationId xmlns:a16="http://schemas.microsoft.com/office/drawing/2014/main" id="{657BDB7B-5B81-5B74-609C-7559ADAAC7E9}"/>
              </a:ext>
            </a:extLst>
          </p:cNvPr>
          <p:cNvPicPr>
            <a:picLocks noChangeAspect="1"/>
          </p:cNvPicPr>
          <p:nvPr/>
        </p:nvPicPr>
        <p:blipFill>
          <a:blip r:embed="rId2"/>
          <a:stretch>
            <a:fillRect/>
          </a:stretch>
        </p:blipFill>
        <p:spPr>
          <a:xfrm>
            <a:off x="980234" y="445220"/>
            <a:ext cx="2790825" cy="2324100"/>
          </a:xfrm>
          <a:prstGeom prst="rect">
            <a:avLst/>
          </a:prstGeom>
        </p:spPr>
      </p:pic>
      <p:pic>
        <p:nvPicPr>
          <p:cNvPr id="6" name="Picture 2" descr="E:\My Presentations\KLH-Logo.png">
            <a:extLst>
              <a:ext uri="{FF2B5EF4-FFF2-40B4-BE49-F238E27FC236}">
                <a16:creationId xmlns:a16="http://schemas.microsoft.com/office/drawing/2014/main" id="{29B40EE1-6B36-5FCE-E734-28EC15502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575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A1893-0D63-6525-B0A9-4336F41ADE53}"/>
              </a:ext>
            </a:extLst>
          </p:cNvPr>
          <p:cNvSpPr>
            <a:spLocks noGrp="1"/>
          </p:cNvSpPr>
          <p:nvPr>
            <p:ph type="title"/>
          </p:nvPr>
        </p:nvSpPr>
        <p:spPr>
          <a:xfrm>
            <a:off x="457200" y="594359"/>
            <a:ext cx="3200400" cy="806602"/>
          </a:xfrm>
        </p:spPr>
        <p:txBody>
          <a:bodyPr/>
          <a:lstStyle/>
          <a:p>
            <a:r>
              <a:rPr lang="en-US" dirty="0"/>
              <a:t>Star Topology</a:t>
            </a:r>
          </a:p>
        </p:txBody>
      </p:sp>
      <p:sp>
        <p:nvSpPr>
          <p:cNvPr id="4" name="Text Placeholder 3">
            <a:extLst>
              <a:ext uri="{FF2B5EF4-FFF2-40B4-BE49-F238E27FC236}">
                <a16:creationId xmlns:a16="http://schemas.microsoft.com/office/drawing/2014/main" id="{3220B637-6516-C777-9149-84CD6B2486B8}"/>
              </a:ext>
            </a:extLst>
          </p:cNvPr>
          <p:cNvSpPr>
            <a:spLocks noGrp="1"/>
          </p:cNvSpPr>
          <p:nvPr>
            <p:ph type="body" sz="half" idx="2"/>
          </p:nvPr>
        </p:nvSpPr>
        <p:spPr>
          <a:xfrm>
            <a:off x="457200" y="3137483"/>
            <a:ext cx="3200400" cy="3167721"/>
          </a:xfrm>
        </p:spPr>
        <p:txBody>
          <a:bodyPr/>
          <a:lstStyle/>
          <a:p>
            <a:pPr algn="l" fontAlgn="base"/>
            <a:r>
              <a:rPr lang="en-US" b="1" i="0" dirty="0">
                <a:solidFill>
                  <a:srgbClr val="273239"/>
                </a:solidFill>
                <a:effectLst/>
                <a:latin typeface="urw-din"/>
              </a:rPr>
              <a:t>Problems with this topology:</a:t>
            </a:r>
            <a:r>
              <a:rPr lang="en-US" b="0" i="0" dirty="0">
                <a:solidFill>
                  <a:srgbClr val="273239"/>
                </a:solidFill>
                <a:effectLst/>
                <a:latin typeface="urw-din"/>
              </a:rPr>
              <a:t> </a:t>
            </a:r>
          </a:p>
          <a:p>
            <a:pPr algn="l" fontAlgn="base">
              <a:buFont typeface="Arial" panose="020B0604020202020204" pitchFamily="34" charset="0"/>
              <a:buChar char="•"/>
            </a:pPr>
            <a:r>
              <a:rPr lang="en-US" b="0" i="0" dirty="0">
                <a:solidFill>
                  <a:srgbClr val="273239"/>
                </a:solidFill>
                <a:effectLst/>
                <a:latin typeface="urw-din"/>
              </a:rPr>
              <a:t>If the concentrator (hub) on which the whole topology relies fails, the whole system will crash down.</a:t>
            </a:r>
          </a:p>
          <a:p>
            <a:pPr algn="l" fontAlgn="base">
              <a:buFont typeface="Arial" panose="020B0604020202020204" pitchFamily="34" charset="0"/>
              <a:buChar char="•"/>
            </a:pPr>
            <a:r>
              <a:rPr lang="en-US" b="0" i="0" dirty="0">
                <a:solidFill>
                  <a:srgbClr val="273239"/>
                </a:solidFill>
                <a:effectLst/>
                <a:latin typeface="urw-din"/>
              </a:rPr>
              <a:t>The cost of installation is high.</a:t>
            </a:r>
          </a:p>
          <a:p>
            <a:endParaRPr lang="en-US" dirty="0"/>
          </a:p>
        </p:txBody>
      </p:sp>
      <p:pic>
        <p:nvPicPr>
          <p:cNvPr id="7170" name="Picture 2">
            <a:extLst>
              <a:ext uri="{FF2B5EF4-FFF2-40B4-BE49-F238E27FC236}">
                <a16:creationId xmlns:a16="http://schemas.microsoft.com/office/drawing/2014/main" id="{D14E3875-49A0-5E13-C6C5-26F6217A16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05182" y="601980"/>
            <a:ext cx="3653143" cy="2324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C477C0-2727-7586-72C8-DFD875787BB6}"/>
              </a:ext>
            </a:extLst>
          </p:cNvPr>
          <p:cNvSpPr txBox="1"/>
          <p:nvPr/>
        </p:nvSpPr>
        <p:spPr>
          <a:xfrm>
            <a:off x="4236439" y="1168940"/>
            <a:ext cx="7600427" cy="4247317"/>
          </a:xfrm>
          <a:prstGeom prst="rect">
            <a:avLst/>
          </a:prstGeom>
          <a:noFill/>
        </p:spPr>
        <p:txBody>
          <a:bodyPr wrap="square">
            <a:spAutoFit/>
          </a:bodyPr>
          <a:lstStyle/>
          <a:p>
            <a:pPr algn="l" fontAlgn="base"/>
            <a:endParaRPr lang="en-US" b="1" i="0" dirty="0">
              <a:solidFill>
                <a:srgbClr val="273239"/>
              </a:solidFill>
              <a:effectLst/>
              <a:latin typeface="urw-din"/>
            </a:endParaRPr>
          </a:p>
          <a:p>
            <a:pPr algn="l" fontAlgn="base"/>
            <a:endParaRPr lang="en-US" b="1" dirty="0">
              <a:solidFill>
                <a:srgbClr val="273239"/>
              </a:solidFill>
              <a:latin typeface="urw-din"/>
            </a:endParaRPr>
          </a:p>
          <a:p>
            <a:pPr algn="l" fontAlgn="base"/>
            <a:endParaRPr lang="en-US" b="1" i="0" dirty="0">
              <a:solidFill>
                <a:srgbClr val="273239"/>
              </a:solidFill>
              <a:effectLst/>
              <a:latin typeface="urw-din"/>
            </a:endParaRPr>
          </a:p>
          <a:p>
            <a:pPr algn="l" fontAlgn="base"/>
            <a:endParaRPr lang="en-US" b="1" dirty="0">
              <a:solidFill>
                <a:srgbClr val="273239"/>
              </a:solidFill>
              <a:latin typeface="urw-din"/>
            </a:endParaRPr>
          </a:p>
          <a:p>
            <a:pPr algn="l" fontAlgn="base"/>
            <a:endParaRPr lang="en-US" b="1" i="0" dirty="0">
              <a:solidFill>
                <a:srgbClr val="273239"/>
              </a:solidFill>
              <a:effectLst/>
              <a:latin typeface="urw-din"/>
            </a:endParaRPr>
          </a:p>
          <a:p>
            <a:pPr algn="l" fontAlgn="base"/>
            <a:endParaRPr lang="en-US" b="1" dirty="0">
              <a:solidFill>
                <a:srgbClr val="273239"/>
              </a:solidFill>
              <a:latin typeface="urw-din"/>
            </a:endParaRPr>
          </a:p>
          <a:p>
            <a:pPr algn="l" fontAlgn="base"/>
            <a:r>
              <a:rPr lang="en-US" b="1" i="0" dirty="0">
                <a:solidFill>
                  <a:srgbClr val="273239"/>
                </a:solidFill>
                <a:effectLst/>
                <a:latin typeface="urw-din"/>
              </a:rPr>
              <a:t>Advantages of this topology:</a:t>
            </a:r>
            <a:r>
              <a:rPr lang="en-US" b="0" i="0" dirty="0">
                <a:solidFill>
                  <a:srgbClr val="273239"/>
                </a:solidFill>
                <a:effectLst/>
                <a:latin typeface="urw-din"/>
              </a:rPr>
              <a:t> </a:t>
            </a:r>
          </a:p>
          <a:p>
            <a:pPr algn="l" fontAlgn="base">
              <a:buFont typeface="Arial" panose="020B0604020202020204" pitchFamily="34" charset="0"/>
              <a:buChar char="•"/>
            </a:pPr>
            <a:r>
              <a:rPr lang="en-US" b="0" i="0" dirty="0">
                <a:solidFill>
                  <a:srgbClr val="273239"/>
                </a:solidFill>
                <a:effectLst/>
                <a:latin typeface="urw-din"/>
              </a:rPr>
              <a:t>If N devices are connected to each other in a star topology, then the number of cables required to connect them is N. So, it is easy to set up.</a:t>
            </a:r>
          </a:p>
          <a:p>
            <a:pPr algn="l" fontAlgn="base">
              <a:buFont typeface="Arial" panose="020B0604020202020204" pitchFamily="34" charset="0"/>
              <a:buChar char="•"/>
            </a:pPr>
            <a:r>
              <a:rPr lang="en-US" b="0" i="0" dirty="0">
                <a:solidFill>
                  <a:srgbClr val="273239"/>
                </a:solidFill>
                <a:effectLst/>
                <a:latin typeface="urw-din"/>
              </a:rPr>
              <a:t>Each device requires only 1 port i.e. to connect to the hub, therefore the total number of ports required is N.</a:t>
            </a:r>
          </a:p>
          <a:p>
            <a:pPr algn="l" fontAlgn="base">
              <a:buFont typeface="Arial" panose="020B0604020202020204" pitchFamily="34" charset="0"/>
              <a:buChar char="•"/>
            </a:pPr>
            <a:r>
              <a:rPr lang="en-US" b="0" i="0" dirty="0">
                <a:solidFill>
                  <a:srgbClr val="273239"/>
                </a:solidFill>
                <a:effectLst/>
                <a:latin typeface="urw-din"/>
              </a:rPr>
              <a:t>It is Robust. If one link fails only that link will affect and not other than that.</a:t>
            </a:r>
          </a:p>
          <a:p>
            <a:pPr algn="l" fontAlgn="base">
              <a:buFont typeface="Arial" panose="020B0604020202020204" pitchFamily="34" charset="0"/>
              <a:buChar char="•"/>
            </a:pPr>
            <a:r>
              <a:rPr lang="en-US" b="0" i="0" dirty="0">
                <a:solidFill>
                  <a:srgbClr val="273239"/>
                </a:solidFill>
                <a:effectLst/>
                <a:latin typeface="urw-din"/>
              </a:rPr>
              <a:t>Easy to fault identification and fault isolation.</a:t>
            </a:r>
          </a:p>
          <a:p>
            <a:pPr algn="l" fontAlgn="base">
              <a:buFont typeface="Arial" panose="020B0604020202020204" pitchFamily="34" charset="0"/>
              <a:buChar char="•"/>
            </a:pPr>
            <a:r>
              <a:rPr lang="en-US" b="0" i="0" dirty="0">
                <a:solidFill>
                  <a:srgbClr val="273239"/>
                </a:solidFill>
                <a:effectLst/>
                <a:latin typeface="urw-din"/>
              </a:rPr>
              <a:t>Star topology is cost-effective as it uses inexpensive coaxial cable.</a:t>
            </a:r>
          </a:p>
          <a:p>
            <a:pPr algn="l" fontAlgn="base">
              <a:buFont typeface="Arial" panose="020B0604020202020204" pitchFamily="34" charset="0"/>
              <a:buChar char="•"/>
            </a:pPr>
            <a:r>
              <a:rPr lang="en-US" b="0" i="0" dirty="0">
                <a:solidFill>
                  <a:srgbClr val="273239"/>
                </a:solidFill>
                <a:effectLst/>
                <a:latin typeface="urw-din"/>
              </a:rPr>
              <a:t>Performance is based on the single concentrator i.e. hub.</a:t>
            </a:r>
          </a:p>
        </p:txBody>
      </p:sp>
      <p:pic>
        <p:nvPicPr>
          <p:cNvPr id="3" name="Picture 2" descr="E:\My Presentations\KLH-Logo.png">
            <a:extLst>
              <a:ext uri="{FF2B5EF4-FFF2-40B4-BE49-F238E27FC236}">
                <a16:creationId xmlns:a16="http://schemas.microsoft.com/office/drawing/2014/main" id="{D253981E-E8B5-438F-147A-F524ABFCA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726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E28E-E2C0-2131-DD05-53952FB3251D}"/>
              </a:ext>
            </a:extLst>
          </p:cNvPr>
          <p:cNvSpPr>
            <a:spLocks noGrp="1"/>
          </p:cNvSpPr>
          <p:nvPr>
            <p:ph type="title"/>
          </p:nvPr>
        </p:nvSpPr>
        <p:spPr>
          <a:xfrm>
            <a:off x="457200" y="594359"/>
            <a:ext cx="3200400" cy="1036478"/>
          </a:xfrm>
        </p:spPr>
        <p:txBody>
          <a:bodyPr/>
          <a:lstStyle/>
          <a:p>
            <a:r>
              <a:rPr lang="en-US" dirty="0"/>
              <a:t>Mesh Topology</a:t>
            </a:r>
          </a:p>
        </p:txBody>
      </p:sp>
      <p:sp>
        <p:nvSpPr>
          <p:cNvPr id="4" name="Text Placeholder 3">
            <a:extLst>
              <a:ext uri="{FF2B5EF4-FFF2-40B4-BE49-F238E27FC236}">
                <a16:creationId xmlns:a16="http://schemas.microsoft.com/office/drawing/2014/main" id="{200CCF44-1DB8-5141-2E05-FEAD6439E678}"/>
              </a:ext>
            </a:extLst>
          </p:cNvPr>
          <p:cNvSpPr>
            <a:spLocks noGrp="1"/>
          </p:cNvSpPr>
          <p:nvPr>
            <p:ph type="body" sz="half" idx="2"/>
          </p:nvPr>
        </p:nvSpPr>
        <p:spPr>
          <a:xfrm>
            <a:off x="457200" y="1762812"/>
            <a:ext cx="3200400" cy="4542392"/>
          </a:xfrm>
        </p:spPr>
        <p:txBody>
          <a:bodyPr/>
          <a:lstStyle/>
          <a:p>
            <a:pPr algn="just"/>
            <a:r>
              <a:rPr lang="en-US" dirty="0"/>
              <a:t>Disadvantages of Mesh topology</a:t>
            </a:r>
          </a:p>
          <a:p>
            <a:pPr algn="just"/>
            <a:r>
              <a:rPr lang="en-US" b="1" dirty="0"/>
              <a:t>Cost: </a:t>
            </a:r>
            <a:r>
              <a:rPr lang="en-US" dirty="0"/>
              <a:t>A mesh topology contains a large number of connected devices such as a router and more transmission media than other topologies.</a:t>
            </a:r>
          </a:p>
          <a:p>
            <a:pPr algn="just"/>
            <a:r>
              <a:rPr lang="en-US" b="1" dirty="0"/>
              <a:t>Management: </a:t>
            </a:r>
            <a:r>
              <a:rPr lang="en-US" dirty="0"/>
              <a:t>Mesh topology networks are very large and very difficult to maintain and manage. If the network is not monitored carefully, then the communication link failure goes undetected.</a:t>
            </a:r>
          </a:p>
          <a:p>
            <a:pPr algn="just"/>
            <a:r>
              <a:rPr lang="en-US" b="1" dirty="0"/>
              <a:t>Efficiency</a:t>
            </a:r>
            <a:r>
              <a:rPr lang="en-US" dirty="0"/>
              <a:t>: In this topology, redundant connections are high that reduces the efficiency of the network.</a:t>
            </a:r>
          </a:p>
        </p:txBody>
      </p:sp>
      <p:pic>
        <p:nvPicPr>
          <p:cNvPr id="2050" name="Picture 2" descr="Computer Network Topologies">
            <a:extLst>
              <a:ext uri="{FF2B5EF4-FFF2-40B4-BE49-F238E27FC236}">
                <a16:creationId xmlns:a16="http://schemas.microsoft.com/office/drawing/2014/main" id="{299126E2-A086-BC88-4AD2-93F849020D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47998" y="511493"/>
            <a:ext cx="2896004" cy="22386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531360C-299E-54E3-9974-794A4A237CFF}"/>
              </a:ext>
            </a:extLst>
          </p:cNvPr>
          <p:cNvPicPr>
            <a:picLocks noChangeAspect="1"/>
          </p:cNvPicPr>
          <p:nvPr/>
        </p:nvPicPr>
        <p:blipFill>
          <a:blip r:embed="rId3"/>
          <a:stretch>
            <a:fillRect/>
          </a:stretch>
        </p:blipFill>
        <p:spPr>
          <a:xfrm>
            <a:off x="8019263" y="1959605"/>
            <a:ext cx="3943350" cy="1581150"/>
          </a:xfrm>
          <a:prstGeom prst="rect">
            <a:avLst/>
          </a:prstGeom>
        </p:spPr>
      </p:pic>
      <p:sp>
        <p:nvSpPr>
          <p:cNvPr id="7" name="TextBox 6">
            <a:extLst>
              <a:ext uri="{FF2B5EF4-FFF2-40B4-BE49-F238E27FC236}">
                <a16:creationId xmlns:a16="http://schemas.microsoft.com/office/drawing/2014/main" id="{51B0801F-F8D1-327C-03AE-77AC58F66A69}"/>
              </a:ext>
            </a:extLst>
          </p:cNvPr>
          <p:cNvSpPr txBox="1"/>
          <p:nvPr/>
        </p:nvSpPr>
        <p:spPr>
          <a:xfrm>
            <a:off x="4306380" y="3770722"/>
            <a:ext cx="7656233" cy="2585323"/>
          </a:xfrm>
          <a:prstGeom prst="rect">
            <a:avLst/>
          </a:prstGeom>
          <a:noFill/>
        </p:spPr>
        <p:txBody>
          <a:bodyPr wrap="square">
            <a:spAutoFit/>
          </a:bodyPr>
          <a:lstStyle/>
          <a:p>
            <a:pPr algn="just"/>
            <a:r>
              <a:rPr lang="en-US" b="0" i="0" dirty="0">
                <a:solidFill>
                  <a:srgbClr val="610B4B"/>
                </a:solidFill>
                <a:effectLst/>
              </a:rPr>
              <a:t>Advantages of Mesh topology:</a:t>
            </a:r>
          </a:p>
          <a:p>
            <a:pPr algn="just"/>
            <a:endParaRPr lang="en-US" b="0" i="0" dirty="0">
              <a:solidFill>
                <a:srgbClr val="610B4B"/>
              </a:solidFill>
              <a:effectLst/>
            </a:endParaRPr>
          </a:p>
          <a:p>
            <a:pPr algn="just"/>
            <a:r>
              <a:rPr lang="en-US" b="1" i="0" dirty="0">
                <a:solidFill>
                  <a:srgbClr val="333333"/>
                </a:solidFill>
                <a:effectLst/>
              </a:rPr>
              <a:t>Reliable:</a:t>
            </a:r>
            <a:r>
              <a:rPr lang="en-US" b="0" i="0" dirty="0">
                <a:solidFill>
                  <a:srgbClr val="333333"/>
                </a:solidFill>
                <a:effectLst/>
              </a:rPr>
              <a:t> The mesh topology networks are very reliable as if any link breakdown will not affect the communication between connected computers.</a:t>
            </a:r>
          </a:p>
          <a:p>
            <a:pPr algn="just"/>
            <a:endParaRPr lang="en-US" b="0" i="0" dirty="0">
              <a:solidFill>
                <a:srgbClr val="333333"/>
              </a:solidFill>
              <a:effectLst/>
            </a:endParaRPr>
          </a:p>
          <a:p>
            <a:pPr algn="just"/>
            <a:r>
              <a:rPr lang="en-US" b="1" i="0" dirty="0">
                <a:solidFill>
                  <a:srgbClr val="333333"/>
                </a:solidFill>
                <a:effectLst/>
              </a:rPr>
              <a:t>Fast Communication:</a:t>
            </a:r>
            <a:r>
              <a:rPr lang="en-US" b="0" i="0" dirty="0">
                <a:solidFill>
                  <a:srgbClr val="333333"/>
                </a:solidFill>
                <a:effectLst/>
              </a:rPr>
              <a:t> Communication is very fast between the nodes.</a:t>
            </a:r>
          </a:p>
          <a:p>
            <a:pPr algn="just"/>
            <a:endParaRPr lang="en-US" b="0" i="0" dirty="0">
              <a:solidFill>
                <a:srgbClr val="333333"/>
              </a:solidFill>
              <a:effectLst/>
            </a:endParaRPr>
          </a:p>
          <a:p>
            <a:pPr algn="just"/>
            <a:r>
              <a:rPr lang="en-US" b="1" i="0" dirty="0">
                <a:solidFill>
                  <a:srgbClr val="333333"/>
                </a:solidFill>
                <a:effectLst/>
              </a:rPr>
              <a:t>Easier Reconfiguration:</a:t>
            </a:r>
            <a:r>
              <a:rPr lang="en-US" b="0" i="0" dirty="0">
                <a:solidFill>
                  <a:srgbClr val="333333"/>
                </a:solidFill>
                <a:effectLst/>
              </a:rPr>
              <a:t> Adding new devices would not disrupt the communication between other devices.</a:t>
            </a:r>
          </a:p>
        </p:txBody>
      </p:sp>
      <p:pic>
        <p:nvPicPr>
          <p:cNvPr id="3" name="Picture 2" descr="E:\My Presentations\KLH-Logo.png">
            <a:extLst>
              <a:ext uri="{FF2B5EF4-FFF2-40B4-BE49-F238E27FC236}">
                <a16:creationId xmlns:a16="http://schemas.microsoft.com/office/drawing/2014/main" id="{1E2B8014-7F61-991E-8C55-E52C583653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953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DFF530-6E50-BE54-E2A5-C3F189C863BD}"/>
              </a:ext>
            </a:extLst>
          </p:cNvPr>
          <p:cNvSpPr>
            <a:spLocks noGrp="1"/>
          </p:cNvSpPr>
          <p:nvPr>
            <p:ph idx="4294967295"/>
          </p:nvPr>
        </p:nvSpPr>
        <p:spPr>
          <a:xfrm>
            <a:off x="563563" y="965200"/>
            <a:ext cx="11628437" cy="5527675"/>
          </a:xfrm>
        </p:spPr>
        <p:txBody>
          <a:bodyPr>
            <a:normAutofit fontScale="92500" lnSpcReduction="20000"/>
          </a:bodyPr>
          <a:lstStyle/>
          <a:p>
            <a:r>
              <a:rPr lang="en-US" sz="2800" b="1" i="0" u="none" strike="noStrike" baseline="0" dirty="0">
                <a:solidFill>
                  <a:srgbClr val="000000"/>
                </a:solidFill>
                <a:latin typeface="Times New Roman" panose="02020603050405020304" pitchFamily="18" charset="0"/>
              </a:rPr>
              <a:t>CO 3: Transport Layer: </a:t>
            </a:r>
          </a:p>
          <a:p>
            <a:pPr marL="0" indent="0">
              <a:buNone/>
            </a:pPr>
            <a:r>
              <a:rPr lang="en-US" sz="2800" b="0" i="0" u="none" strike="noStrike" baseline="0" dirty="0">
                <a:solidFill>
                  <a:srgbClr val="000000"/>
                </a:solidFill>
                <a:latin typeface="Times New Roman" panose="02020603050405020304" pitchFamily="18" charset="0"/>
              </a:rPr>
              <a:t>Process to Process Delivery; UDP; TCP; FCP Fiber Channel Protocol; Stream Control Transmission Protocol (SCTP); Congestion Control: Open Loop, Closed Loop Choke Packets; Quality of Service: Techniques to ImproveQoS: Leaky bucket algorithm, Token bucket algorithm. Session Layer: ISNS Internet Storage Name Service. Presentation Layer: SSL , preface of Socket , Secure Socket Layer Application Layer: Telnet, TFTP, POP3, DNS, SMTP, SNMP, FTP, NTP, SSDP. </a:t>
            </a:r>
          </a:p>
          <a:p>
            <a:r>
              <a:rPr lang="en-US" sz="2800" b="1" i="0" u="none" strike="noStrike" baseline="0" dirty="0">
                <a:solidFill>
                  <a:srgbClr val="000000"/>
                </a:solidFill>
                <a:latin typeface="Times New Roman" panose="02020603050405020304" pitchFamily="18" charset="0"/>
              </a:rPr>
              <a:t>CO 4: </a:t>
            </a:r>
          </a:p>
          <a:p>
            <a:pPr marL="0" indent="0">
              <a:buNone/>
            </a:pPr>
            <a:r>
              <a:rPr lang="en-US" sz="2800" b="0" i="0" u="none" strike="noStrike" baseline="0" dirty="0">
                <a:solidFill>
                  <a:srgbClr val="000000"/>
                </a:solidFill>
                <a:latin typeface="Times New Roman" panose="02020603050405020304" pitchFamily="18" charset="0"/>
              </a:rPr>
              <a:t>Introduction to Security, Security goals, Security Attacks, Security Services and Mechanisms, A Security Model, Asymmetric &amp; Symmetric key Ciphers, Substitution Techniques, Transposition Techniques, DES, RSA algorithm. Network Security: Essential Steps for Configuring a New Server and firewalls, Digital signatures.</a:t>
            </a:r>
          </a:p>
          <a:p>
            <a:r>
              <a:rPr lang="en-US" sz="2800" b="0" i="0" u="none" strike="noStrike" baseline="0" dirty="0">
                <a:solidFill>
                  <a:srgbClr val="000000"/>
                </a:solidFill>
                <a:latin typeface="Times New Roman" panose="02020603050405020304" pitchFamily="18" charset="0"/>
              </a:rPr>
              <a:t> </a:t>
            </a:r>
            <a:r>
              <a:rPr lang="en-US" sz="2800" b="1" i="0" u="none" strike="noStrike" baseline="0" dirty="0">
                <a:solidFill>
                  <a:srgbClr val="000000"/>
                </a:solidFill>
                <a:highlight>
                  <a:srgbClr val="FFFF00"/>
                </a:highlight>
                <a:latin typeface="Times New Roman" panose="02020603050405020304" pitchFamily="18" charset="0"/>
              </a:rPr>
              <a:t>CO 5: </a:t>
            </a:r>
          </a:p>
          <a:p>
            <a:pPr marL="0" indent="0">
              <a:buNone/>
            </a:pPr>
            <a:r>
              <a:rPr lang="en-US" sz="2800" b="0" i="0" u="none" strike="noStrike" baseline="0" dirty="0">
                <a:solidFill>
                  <a:srgbClr val="000000"/>
                </a:solidFill>
                <a:highlight>
                  <a:srgbClr val="FFFF00"/>
                </a:highlight>
                <a:latin typeface="Times New Roman" panose="02020603050405020304" pitchFamily="18" charset="0"/>
              </a:rPr>
              <a:t>HDLC,PPP, PPoE, AAA, IPsec, Generic Routing algorithm, IPv6 and routing, MPLS and SR Routing, Link Aggregation, OSPF:Router ID, DR, BDR and their election, loopback address and its use, OSPFv1 to OSPFv3, Wild card mask, Application Services DHCPv6.	</a:t>
            </a:r>
          </a:p>
          <a:p>
            <a:endParaRPr lang="en-US" dirty="0"/>
          </a:p>
        </p:txBody>
      </p:sp>
      <p:pic>
        <p:nvPicPr>
          <p:cNvPr id="4" name="Picture 2" descr="E:\My Presentations\KLH-Logo.png">
            <a:extLst>
              <a:ext uri="{FF2B5EF4-FFF2-40B4-BE49-F238E27FC236}">
                <a16:creationId xmlns:a16="http://schemas.microsoft.com/office/drawing/2014/main" id="{A7302A40-B865-3AFE-3562-0CA95531A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278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F5638-2824-81C3-56DA-51E4A857D54A}"/>
              </a:ext>
            </a:extLst>
          </p:cNvPr>
          <p:cNvSpPr>
            <a:spLocks noGrp="1"/>
          </p:cNvSpPr>
          <p:nvPr>
            <p:ph type="title"/>
          </p:nvPr>
        </p:nvSpPr>
        <p:spPr/>
        <p:txBody>
          <a:bodyPr/>
          <a:lstStyle/>
          <a:p>
            <a:r>
              <a:rPr lang="en-US" dirty="0"/>
              <a:t>Hybrid Topology</a:t>
            </a:r>
          </a:p>
        </p:txBody>
      </p:sp>
      <p:pic>
        <p:nvPicPr>
          <p:cNvPr id="3074" name="Picture 2" descr="Computer Network Topologies">
            <a:extLst>
              <a:ext uri="{FF2B5EF4-FFF2-40B4-BE49-F238E27FC236}">
                <a16:creationId xmlns:a16="http://schemas.microsoft.com/office/drawing/2014/main" id="{B81875BF-8209-DE7F-F2CC-AC55A8264E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444346" y="1846263"/>
            <a:ext cx="5363633" cy="40227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My Presentations\KLH-Logo.png">
            <a:extLst>
              <a:ext uri="{FF2B5EF4-FFF2-40B4-BE49-F238E27FC236}">
                <a16:creationId xmlns:a16="http://schemas.microsoft.com/office/drawing/2014/main" id="{C7769AE4-4875-BB86-4AAC-D2460748A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888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 topology">
            <a:extLst>
              <a:ext uri="{FF2B5EF4-FFF2-40B4-BE49-F238E27FC236}">
                <a16:creationId xmlns:a16="http://schemas.microsoft.com/office/drawing/2014/main" id="{7F718428-7183-D97D-2807-1970DA48F2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65" y="964946"/>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r Topology">
            <a:extLst>
              <a:ext uri="{FF2B5EF4-FFF2-40B4-BE49-F238E27FC236}">
                <a16:creationId xmlns:a16="http://schemas.microsoft.com/office/drawing/2014/main" id="{FE541FF4-8078-7A6C-E357-7CC8E5874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660" y="964947"/>
            <a:ext cx="3810000" cy="22859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ng Topology">
            <a:extLst>
              <a:ext uri="{FF2B5EF4-FFF2-40B4-BE49-F238E27FC236}">
                <a16:creationId xmlns:a16="http://schemas.microsoft.com/office/drawing/2014/main" id="{A4BBF6B3-602B-E411-B70D-B373A5D602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65" y="4286077"/>
            <a:ext cx="3810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sh Topology – Ej Laturnas">
            <a:extLst>
              <a:ext uri="{FF2B5EF4-FFF2-40B4-BE49-F238E27FC236}">
                <a16:creationId xmlns:a16="http://schemas.microsoft.com/office/drawing/2014/main" id="{6BF26D79-937B-9EA7-CC90-BBA8D21B7F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7590" y="3526292"/>
            <a:ext cx="2851903" cy="25926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E:\My Presentations\KLH-Logo.png">
            <a:extLst>
              <a:ext uri="{FF2B5EF4-FFF2-40B4-BE49-F238E27FC236}">
                <a16:creationId xmlns:a16="http://schemas.microsoft.com/office/drawing/2014/main" id="{D513D38B-5C88-B73E-DA73-31110E0AC9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747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2D94-DFC3-12BA-8F19-7E7BA3B211CA}"/>
              </a:ext>
            </a:extLst>
          </p:cNvPr>
          <p:cNvSpPr>
            <a:spLocks noGrp="1"/>
          </p:cNvSpPr>
          <p:nvPr>
            <p:ph type="title"/>
          </p:nvPr>
        </p:nvSpPr>
        <p:spPr/>
        <p:txBody>
          <a:bodyPr/>
          <a:lstStyle/>
          <a:p>
            <a:r>
              <a:rPr lang="en-US" b="1" i="0" dirty="0">
                <a:solidFill>
                  <a:srgbClr val="000000"/>
                </a:solidFill>
                <a:effectLst/>
                <a:latin typeface="inter-bold"/>
              </a:rPr>
              <a:t>Open System Interconnection</a:t>
            </a:r>
            <a:r>
              <a:rPr lang="en-US" b="0" i="0" dirty="0">
                <a:solidFill>
                  <a:srgbClr val="000000"/>
                </a:solidFill>
                <a:effectLst/>
                <a:latin typeface="inter-regular"/>
              </a:rPr>
              <a:t> </a:t>
            </a:r>
            <a:endParaRPr lang="en-US" dirty="0"/>
          </a:p>
        </p:txBody>
      </p:sp>
      <p:sp>
        <p:nvSpPr>
          <p:cNvPr id="3" name="Content Placeholder 2">
            <a:extLst>
              <a:ext uri="{FF2B5EF4-FFF2-40B4-BE49-F238E27FC236}">
                <a16:creationId xmlns:a16="http://schemas.microsoft.com/office/drawing/2014/main" id="{185C354D-93FF-036F-5C38-A5CC65042FAB}"/>
              </a:ext>
            </a:extLst>
          </p:cNvPr>
          <p:cNvSpPr>
            <a:spLocks noGrp="1"/>
          </p:cNvSpPr>
          <p:nvPr>
            <p:ph idx="1"/>
          </p:nvPr>
        </p:nvSpPr>
        <p:spPr/>
        <p:txBody>
          <a:bodyPr>
            <a:normAutofit fontScale="92500" lnSpcReduction="20000"/>
          </a:bodyPr>
          <a:lstStyle/>
          <a:p>
            <a:pPr algn="just">
              <a:buFont typeface="Arial" panose="020B0604020202020204" pitchFamily="34" charset="0"/>
              <a:buChar char="•"/>
            </a:pPr>
            <a:r>
              <a:rPr lang="en-US" b="0" i="0" dirty="0">
                <a:solidFill>
                  <a:srgbClr val="000000"/>
                </a:solidFill>
                <a:effectLst/>
                <a:latin typeface="inter-regular"/>
              </a:rPr>
              <a:t>OSI stands for </a:t>
            </a:r>
            <a:r>
              <a:rPr lang="en-US" b="1" i="0" dirty="0">
                <a:solidFill>
                  <a:srgbClr val="000000"/>
                </a:solidFill>
                <a:effectLst/>
                <a:latin typeface="inter-bold"/>
              </a:rPr>
              <a:t>Open System Interconnection</a:t>
            </a:r>
            <a:r>
              <a:rPr lang="en-US" b="0" i="0" dirty="0">
                <a:solidFill>
                  <a:srgbClr val="000000"/>
                </a:solidFill>
                <a:effectLst/>
                <a:latin typeface="inter-regular"/>
              </a:rPr>
              <a:t> is a reference model that describes how information from a </a:t>
            </a:r>
            <a:r>
              <a:rPr lang="en-US" b="0" i="0" u="none" strike="noStrike" dirty="0">
                <a:solidFill>
                  <a:srgbClr val="008000"/>
                </a:solidFill>
                <a:effectLst/>
                <a:latin typeface="inter-regular"/>
              </a:rPr>
              <a:t>software</a:t>
            </a:r>
            <a:r>
              <a:rPr lang="en-US" b="0" i="0" dirty="0">
                <a:solidFill>
                  <a:srgbClr val="000000"/>
                </a:solidFill>
                <a:effectLst/>
                <a:latin typeface="inter-regular"/>
              </a:rPr>
              <a:t> application in one </a:t>
            </a:r>
            <a:r>
              <a:rPr lang="en-US" b="0" i="0" u="none" strike="noStrike" dirty="0">
                <a:solidFill>
                  <a:srgbClr val="008000"/>
                </a:solidFill>
                <a:effectLst/>
                <a:latin typeface="inter-regular"/>
              </a:rPr>
              <a:t>computer</a:t>
            </a:r>
            <a:r>
              <a:rPr lang="en-US" b="0" i="0" dirty="0">
                <a:solidFill>
                  <a:srgbClr val="000000"/>
                </a:solidFill>
                <a:effectLst/>
                <a:latin typeface="inter-regular"/>
              </a:rPr>
              <a:t> moves through a physical medium to the software application in another computer.</a:t>
            </a:r>
          </a:p>
          <a:p>
            <a:pPr algn="just">
              <a:buFont typeface="Arial" panose="020B0604020202020204" pitchFamily="34" charset="0"/>
              <a:buChar char="•"/>
            </a:pPr>
            <a:r>
              <a:rPr lang="en-US" b="0" i="0" dirty="0">
                <a:solidFill>
                  <a:srgbClr val="000000"/>
                </a:solidFill>
                <a:effectLst/>
                <a:latin typeface="inter-regular"/>
              </a:rPr>
              <a:t>OSI consists of seven layers, and each layer performs a particular network function.</a:t>
            </a:r>
          </a:p>
          <a:p>
            <a:pPr algn="just">
              <a:buFont typeface="Arial" panose="020B0604020202020204" pitchFamily="34" charset="0"/>
              <a:buChar char="•"/>
            </a:pPr>
            <a:r>
              <a:rPr lang="en-US" b="0" i="0" dirty="0">
                <a:solidFill>
                  <a:srgbClr val="000000"/>
                </a:solidFill>
                <a:effectLst/>
                <a:latin typeface="inter-regular"/>
              </a:rPr>
              <a:t>OSI model was developed by the </a:t>
            </a:r>
            <a:r>
              <a:rPr lang="en-US" b="1" i="0" dirty="0">
                <a:solidFill>
                  <a:srgbClr val="000000"/>
                </a:solidFill>
                <a:effectLst/>
                <a:latin typeface="inter-regular"/>
              </a:rPr>
              <a:t>International Organization for Standardization (ISO) </a:t>
            </a:r>
            <a:r>
              <a:rPr lang="en-US" b="0" i="0" dirty="0">
                <a:solidFill>
                  <a:srgbClr val="000000"/>
                </a:solidFill>
                <a:effectLst/>
                <a:latin typeface="inter-regular"/>
              </a:rPr>
              <a:t>in </a:t>
            </a:r>
            <a:r>
              <a:rPr lang="en-US" b="1" i="0" dirty="0">
                <a:solidFill>
                  <a:srgbClr val="000000"/>
                </a:solidFill>
                <a:effectLst/>
                <a:latin typeface="inter-regular"/>
              </a:rPr>
              <a:t>1984</a:t>
            </a:r>
            <a:r>
              <a:rPr lang="en-US" b="0" i="0" dirty="0">
                <a:solidFill>
                  <a:srgbClr val="000000"/>
                </a:solidFill>
                <a:effectLst/>
                <a:latin typeface="inter-regular"/>
              </a:rPr>
              <a:t>, and it is now considered as an architectural model for the inter-computer communications.</a:t>
            </a:r>
          </a:p>
          <a:p>
            <a:pPr algn="just">
              <a:buFont typeface="Arial" panose="020B0604020202020204" pitchFamily="34" charset="0"/>
              <a:buChar char="•"/>
            </a:pPr>
            <a:r>
              <a:rPr lang="en-US" b="0" i="0" dirty="0">
                <a:solidFill>
                  <a:srgbClr val="000000"/>
                </a:solidFill>
                <a:effectLst/>
                <a:latin typeface="inter-regular"/>
              </a:rPr>
              <a:t>OSI model divides the whole task into seven smaller and manageable tasks. Each layer is assigned a particular task.</a:t>
            </a:r>
          </a:p>
          <a:p>
            <a:pPr algn="just">
              <a:buFont typeface="Arial" panose="020B0604020202020204" pitchFamily="34" charset="0"/>
              <a:buChar char="•"/>
            </a:pPr>
            <a:r>
              <a:rPr lang="en-US" b="0" i="0" dirty="0">
                <a:solidFill>
                  <a:srgbClr val="000000"/>
                </a:solidFill>
                <a:effectLst/>
                <a:latin typeface="inter-regular"/>
              </a:rPr>
              <a:t>Each layer is self-contained, so that task assigned to each layer can be performed independently.</a:t>
            </a:r>
          </a:p>
          <a:p>
            <a:endParaRPr lang="en-US" dirty="0"/>
          </a:p>
        </p:txBody>
      </p:sp>
      <p:pic>
        <p:nvPicPr>
          <p:cNvPr id="4" name="Picture 2" descr="E:\My Presentations\KLH-Logo.png">
            <a:extLst>
              <a:ext uri="{FF2B5EF4-FFF2-40B4-BE49-F238E27FC236}">
                <a16:creationId xmlns:a16="http://schemas.microsoft.com/office/drawing/2014/main" id="{89BBF9B4-D404-8B67-33CC-FFFE4DFE18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332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2D94-DFC3-12BA-8F19-7E7BA3B211CA}"/>
              </a:ext>
            </a:extLst>
          </p:cNvPr>
          <p:cNvSpPr>
            <a:spLocks noGrp="1"/>
          </p:cNvSpPr>
          <p:nvPr>
            <p:ph type="title"/>
          </p:nvPr>
        </p:nvSpPr>
        <p:spPr/>
        <p:txBody>
          <a:bodyPr/>
          <a:lstStyle/>
          <a:p>
            <a:r>
              <a:rPr lang="en-US" dirty="0"/>
              <a:t>OSI Seven Layers</a:t>
            </a:r>
          </a:p>
        </p:txBody>
      </p:sp>
      <p:pic>
        <p:nvPicPr>
          <p:cNvPr id="4" name="Picture 2" descr="E:\My Presentations\KLH-Logo.png">
            <a:extLst>
              <a:ext uri="{FF2B5EF4-FFF2-40B4-BE49-F238E27FC236}">
                <a16:creationId xmlns:a16="http://schemas.microsoft.com/office/drawing/2014/main" id="{89BBF9B4-D404-8B67-33CC-FFFE4DFE18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SI Model">
            <a:extLst>
              <a:ext uri="{FF2B5EF4-FFF2-40B4-BE49-F238E27FC236}">
                <a16:creationId xmlns:a16="http://schemas.microsoft.com/office/drawing/2014/main" id="{D4FF4F3B-83DE-BECB-8B33-26BF91ECC59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57250" y="2315369"/>
            <a:ext cx="1047750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416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2D94-DFC3-12BA-8F19-7E7BA3B211CA}"/>
              </a:ext>
            </a:extLst>
          </p:cNvPr>
          <p:cNvSpPr>
            <a:spLocks noGrp="1"/>
          </p:cNvSpPr>
          <p:nvPr>
            <p:ph type="title"/>
          </p:nvPr>
        </p:nvSpPr>
        <p:spPr/>
        <p:txBody>
          <a:bodyPr/>
          <a:lstStyle/>
          <a:p>
            <a:r>
              <a:rPr lang="en-US" dirty="0"/>
              <a:t>Functions of OSI layers</a:t>
            </a:r>
          </a:p>
        </p:txBody>
      </p:sp>
      <p:pic>
        <p:nvPicPr>
          <p:cNvPr id="4" name="Picture 2" descr="E:\My Presentations\KLH-Logo.png">
            <a:extLst>
              <a:ext uri="{FF2B5EF4-FFF2-40B4-BE49-F238E27FC236}">
                <a16:creationId xmlns:a16="http://schemas.microsoft.com/office/drawing/2014/main" id="{89BBF9B4-D404-8B67-33CC-FFFE4DFE18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SI Model Layers and Protocols in Computer Network">
            <a:extLst>
              <a:ext uri="{FF2B5EF4-FFF2-40B4-BE49-F238E27FC236}">
                <a16:creationId xmlns:a16="http://schemas.microsoft.com/office/drawing/2014/main" id="{968D95F8-FC01-3402-03D2-3E23E847307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1" y="1565649"/>
            <a:ext cx="6019800"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hysical Layer In The OSI Model: Working and Implementation | Simplilearn">
            <a:extLst>
              <a:ext uri="{FF2B5EF4-FFF2-40B4-BE49-F238E27FC236}">
                <a16:creationId xmlns:a16="http://schemas.microsoft.com/office/drawing/2014/main" id="{C4282FAA-F912-E79B-7CA2-1B898E146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8282" y="1690688"/>
            <a:ext cx="4554071" cy="3966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800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372E35-066E-B006-08F3-33845A1139A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20000"/>
                    </a14:imgEffect>
                  </a14:imgLayer>
                </a14:imgProps>
              </a:ext>
            </a:extLst>
          </a:blip>
          <a:stretch>
            <a:fillRect/>
          </a:stretch>
        </p:blipFill>
        <p:spPr>
          <a:xfrm>
            <a:off x="1228165" y="835694"/>
            <a:ext cx="10228729" cy="5449288"/>
          </a:xfrm>
          <a:prstGeom prst="rect">
            <a:avLst/>
          </a:prstGeom>
        </p:spPr>
      </p:pic>
    </p:spTree>
    <p:extLst>
      <p:ext uri="{BB962C8B-B14F-4D97-AF65-F5344CB8AC3E}">
        <p14:creationId xmlns:p14="http://schemas.microsoft.com/office/powerpoint/2010/main" val="1956245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1BABB5-3943-468D-95AA-CF0B37718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08" y="388760"/>
            <a:ext cx="10503104" cy="5992568"/>
          </a:xfrm>
          <a:prstGeom prst="rect">
            <a:avLst/>
          </a:prstGeom>
        </p:spPr>
      </p:pic>
    </p:spTree>
    <p:extLst>
      <p:ext uri="{BB962C8B-B14F-4D97-AF65-F5344CB8AC3E}">
        <p14:creationId xmlns:p14="http://schemas.microsoft.com/office/powerpoint/2010/main" val="72266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CD2722-93AD-4136-B98C-88431004F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363" y="72009"/>
            <a:ext cx="9401273" cy="6267515"/>
          </a:xfrm>
          <a:prstGeom prst="rect">
            <a:avLst/>
          </a:prstGeom>
        </p:spPr>
      </p:pic>
    </p:spTree>
    <p:extLst>
      <p:ext uri="{BB962C8B-B14F-4D97-AF65-F5344CB8AC3E}">
        <p14:creationId xmlns:p14="http://schemas.microsoft.com/office/powerpoint/2010/main" val="105246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2D94-DFC3-12BA-8F19-7E7BA3B211CA}"/>
              </a:ext>
            </a:extLst>
          </p:cNvPr>
          <p:cNvSpPr>
            <a:spLocks noGrp="1"/>
          </p:cNvSpPr>
          <p:nvPr>
            <p:ph type="title"/>
          </p:nvPr>
        </p:nvSpPr>
        <p:spPr/>
        <p:txBody>
          <a:bodyPr/>
          <a:lstStyle/>
          <a:p>
            <a:r>
              <a:rPr lang="en-US" dirty="0"/>
              <a:t>TCP/IP Model</a:t>
            </a:r>
          </a:p>
        </p:txBody>
      </p:sp>
      <p:pic>
        <p:nvPicPr>
          <p:cNvPr id="4" name="Picture 2" descr="E:\My Presentations\KLH-Logo.png">
            <a:extLst>
              <a:ext uri="{FF2B5EF4-FFF2-40B4-BE49-F238E27FC236}">
                <a16:creationId xmlns:a16="http://schemas.microsoft.com/office/drawing/2014/main" id="{89BBF9B4-D404-8B67-33CC-FFFE4DFE18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a:extLst>
              <a:ext uri="{FF2B5EF4-FFF2-40B4-BE49-F238E27FC236}">
                <a16:creationId xmlns:a16="http://schemas.microsoft.com/office/drawing/2014/main" id="{60BDD54C-E8E6-2975-24EC-AB9A9C7F1898}"/>
              </a:ext>
            </a:extLst>
          </p:cNvPr>
          <p:cNvPicPr>
            <a:picLocks noGrp="1" noChangeAspect="1"/>
          </p:cNvPicPr>
          <p:nvPr>
            <p:ph idx="1"/>
          </p:nvPr>
        </p:nvPicPr>
        <p:blipFill>
          <a:blip r:embed="rId3"/>
          <a:stretch>
            <a:fillRect/>
          </a:stretch>
        </p:blipFill>
        <p:spPr>
          <a:xfrm>
            <a:off x="2142566" y="1825625"/>
            <a:ext cx="7485528" cy="4351338"/>
          </a:xfrm>
          <a:prstGeom prst="rect">
            <a:avLst/>
          </a:prstGeom>
        </p:spPr>
      </p:pic>
    </p:spTree>
    <p:extLst>
      <p:ext uri="{BB962C8B-B14F-4D97-AF65-F5344CB8AC3E}">
        <p14:creationId xmlns:p14="http://schemas.microsoft.com/office/powerpoint/2010/main" val="586340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2D94-DFC3-12BA-8F19-7E7BA3B211CA}"/>
              </a:ext>
            </a:extLst>
          </p:cNvPr>
          <p:cNvSpPr>
            <a:spLocks noGrp="1"/>
          </p:cNvSpPr>
          <p:nvPr>
            <p:ph type="title"/>
          </p:nvPr>
        </p:nvSpPr>
        <p:spPr/>
        <p:txBody>
          <a:bodyPr/>
          <a:lstStyle/>
          <a:p>
            <a:r>
              <a:rPr lang="en-US" dirty="0"/>
              <a:t>TCP &amp; UDP</a:t>
            </a:r>
          </a:p>
        </p:txBody>
      </p:sp>
      <p:pic>
        <p:nvPicPr>
          <p:cNvPr id="4" name="Picture 2" descr="E:\My Presentations\KLH-Logo.png">
            <a:extLst>
              <a:ext uri="{FF2B5EF4-FFF2-40B4-BE49-F238E27FC236}">
                <a16:creationId xmlns:a16="http://schemas.microsoft.com/office/drawing/2014/main" id="{89BBF9B4-D404-8B67-33CC-FFFE4DFE18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cp_udp [DASL Wiki]">
            <a:extLst>
              <a:ext uri="{FF2B5EF4-FFF2-40B4-BE49-F238E27FC236}">
                <a16:creationId xmlns:a16="http://schemas.microsoft.com/office/drawing/2014/main" id="{6E562637-C183-3FBD-9E39-E626F1C0A56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00708" y="1825625"/>
            <a:ext cx="559058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993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6DFBF-8140-9877-775C-7E52BFFC38E7}"/>
              </a:ext>
            </a:extLst>
          </p:cNvPr>
          <p:cNvSpPr>
            <a:spLocks noGrp="1"/>
          </p:cNvSpPr>
          <p:nvPr>
            <p:ph type="title"/>
          </p:nvPr>
        </p:nvSpPr>
        <p:spPr>
          <a:xfrm>
            <a:off x="838200" y="365126"/>
            <a:ext cx="6530788" cy="1194734"/>
          </a:xfrm>
        </p:spPr>
        <p:txBody>
          <a:bodyPr>
            <a:normAutofit fontScale="90000"/>
          </a:bodyPr>
          <a:lstStyle/>
          <a:p>
            <a:r>
              <a:rPr lang="en-US" sz="4400" b="1" i="0" u="none" strike="noStrike" baseline="0" dirty="0">
                <a:solidFill>
                  <a:srgbClr val="000000"/>
                </a:solidFill>
                <a:latin typeface="Times New Roman" panose="02020603050405020304" pitchFamily="18" charset="0"/>
              </a:rPr>
              <a:t>CO1:</a:t>
            </a:r>
            <a:br>
              <a:rPr lang="en-US" sz="4400" b="1" i="0" u="none" strike="noStrike" baseline="0" dirty="0">
                <a:solidFill>
                  <a:srgbClr val="000000"/>
                </a:solidFill>
                <a:latin typeface="Times New Roman" panose="02020603050405020304" pitchFamily="18" charset="0"/>
              </a:rPr>
            </a:br>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Introduction to Computer networks and Data Link Layer:</a:t>
            </a:r>
            <a:endParaRPr lang="en-US" b="1" dirty="0"/>
          </a:p>
        </p:txBody>
      </p:sp>
      <p:sp>
        <p:nvSpPr>
          <p:cNvPr id="3" name="Content Placeholder 2">
            <a:extLst>
              <a:ext uri="{FF2B5EF4-FFF2-40B4-BE49-F238E27FC236}">
                <a16:creationId xmlns:a16="http://schemas.microsoft.com/office/drawing/2014/main" id="{E89566AD-9589-CDE5-000C-CE6FC800BD9B}"/>
              </a:ext>
            </a:extLst>
          </p:cNvPr>
          <p:cNvSpPr>
            <a:spLocks noGrp="1"/>
          </p:cNvSpPr>
          <p:nvPr>
            <p:ph idx="1"/>
          </p:nvPr>
        </p:nvSpPr>
        <p:spPr/>
        <p:txBody>
          <a:bodyPr>
            <a:normAutofit/>
          </a:bodyPr>
          <a:lstStyle/>
          <a:p>
            <a:pPr marL="0" marR="0" lvl="0" indent="0" algn="just" defTabSz="914400" rtl="0" eaLnBrk="0" fontAlgn="base" latinLnBrk="0" hangingPunct="0">
              <a:lnSpc>
                <a:spcPct val="150000"/>
              </a:lnSpc>
              <a:spcBef>
                <a:spcPct val="0"/>
              </a:spcBef>
              <a:spcAft>
                <a:spcPct val="0"/>
              </a:spcAft>
              <a:buClrTx/>
              <a:buSzTx/>
              <a:buFontTx/>
              <a:buNone/>
              <a:tabLst>
                <a:tab pos="60325" algn="l"/>
                <a:tab pos="403225" algn="l"/>
              </a:tabLst>
              <a:defRPr/>
            </a:pPr>
            <a:r>
              <a:rPr kumimoji="0" lang="en-US" sz="2000" b="1" i="0" u="none" strike="noStrike" kern="1200" cap="none" spc="0" normalizeH="0" baseline="0" noProof="0" dirty="0">
                <a:ln>
                  <a:noFill/>
                </a:ln>
                <a:solidFill>
                  <a:srgbClr val="000000"/>
                </a:solidFill>
                <a:effectLst/>
                <a:uLnTx/>
                <a:uFillTx/>
                <a:latin typeface="Times New Roman" pitchFamily="18" charset="0"/>
                <a:ea typeface="Times New Roman" pitchFamily="18" charset="0"/>
                <a:cs typeface="Times New Roman" pitchFamily="18" charset="0"/>
              </a:rPr>
              <a:t>Introduction to Computer networks</a:t>
            </a:r>
            <a:r>
              <a:rPr kumimoji="0" lang="en-US" sz="2000" b="0" i="0" u="none" strike="noStrike" kern="1200" cap="none" spc="0" normalizeH="0" baseline="0" noProof="0" dirty="0">
                <a:ln>
                  <a:noFill/>
                </a:ln>
                <a:solidFill>
                  <a:srgbClr val="000000"/>
                </a:solidFill>
                <a:effectLst/>
                <a:uLnTx/>
                <a:uFillTx/>
                <a:latin typeface="Times New Roman" pitchFamily="18" charset="0"/>
                <a:ea typeface="Times New Roman" pitchFamily="18" charset="0"/>
                <a:cs typeface="Times New Roman" pitchFamily="18" charset="0"/>
              </a:rPr>
              <a:t> :</a:t>
            </a:r>
            <a:r>
              <a:rPr kumimoji="0" lang="en-US" sz="1800" b="0" i="0" u="none" strike="noStrike" kern="1200" cap="none" spc="0" normalizeH="0" baseline="0" noProof="0" dirty="0">
                <a:ln>
                  <a:noFill/>
                </a:ln>
                <a:solidFill>
                  <a:srgbClr val="000000"/>
                </a:solidFill>
                <a:effectLst/>
                <a:uLnTx/>
                <a:uFillTx/>
                <a:latin typeface="Times New Roman" pitchFamily="18" charset="0"/>
                <a:ea typeface="Times New Roman" pitchFamily="18" charset="0"/>
                <a:cs typeface="Times New Roman" pitchFamily="18" charset="0"/>
              </a:rPr>
              <a:t>Use of Computer Networks, Network Hardware, Network software</a:t>
            </a:r>
            <a:endParaRPr kumimoji="0" lang="en-US" sz="2000" b="0" i="0" u="none" strike="noStrike" kern="1200" cap="none" spc="0" normalizeH="0" baseline="0" noProof="0" dirty="0">
              <a:ln>
                <a:noFill/>
              </a:ln>
              <a:solidFill>
                <a:srgbClr val="000000"/>
              </a:solidFill>
              <a:effectLst/>
              <a:uLnTx/>
              <a:uFillTx/>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tab pos="60325" algn="l"/>
                <a:tab pos="403225" algn="l"/>
              </a:tabLst>
              <a:defRPr/>
            </a:pPr>
            <a:r>
              <a:rPr kumimoji="0" lang="en-US" sz="2000" b="1" i="0" u="none" strike="noStrike" kern="1200" cap="none" spc="0" normalizeH="0" baseline="0" noProof="0" dirty="0">
                <a:ln>
                  <a:noFill/>
                </a:ln>
                <a:solidFill>
                  <a:srgbClr val="000000"/>
                </a:solidFill>
                <a:effectLst/>
                <a:uLnTx/>
                <a:uFillTx/>
                <a:latin typeface="Times New Roman" pitchFamily="18" charset="0"/>
                <a:ea typeface="Times New Roman" pitchFamily="18" charset="0"/>
                <a:cs typeface="Times New Roman" pitchFamily="18" charset="0"/>
              </a:rPr>
              <a:t>Reference models: </a:t>
            </a:r>
            <a:r>
              <a:rPr kumimoji="0" lang="en-US" sz="2000" b="0" i="0" u="none" strike="noStrike" kern="1200" cap="none" spc="0" normalizeH="0" baseline="0" noProof="0" dirty="0">
                <a:ln>
                  <a:noFill/>
                </a:ln>
                <a:solidFill>
                  <a:srgbClr val="000000"/>
                </a:solidFill>
                <a:effectLst/>
                <a:uLnTx/>
                <a:uFillTx/>
                <a:latin typeface="Times New Roman" pitchFamily="18" charset="0"/>
                <a:ea typeface="Times New Roman" pitchFamily="18" charset="0"/>
                <a:cs typeface="Times New Roman" pitchFamily="18" charset="0"/>
              </a:rPr>
              <a:t>OSI and TCP/IP, Example Networks</a:t>
            </a:r>
          </a:p>
          <a:p>
            <a:pPr marL="0" marR="0" lvl="0" indent="0" algn="just" defTabSz="914400" rtl="0" eaLnBrk="0" fontAlgn="base" latinLnBrk="0" hangingPunct="0">
              <a:lnSpc>
                <a:spcPct val="150000"/>
              </a:lnSpc>
              <a:spcBef>
                <a:spcPct val="0"/>
              </a:spcBef>
              <a:spcAft>
                <a:spcPct val="0"/>
              </a:spcAft>
              <a:buClrTx/>
              <a:buSzTx/>
              <a:buFontTx/>
              <a:buNone/>
              <a:tabLst>
                <a:tab pos="60325" algn="l"/>
                <a:tab pos="403225" algn="l"/>
              </a:tabLst>
              <a:defRPr/>
            </a:pPr>
            <a:r>
              <a:rPr kumimoji="0" lang="en-US" sz="2000" b="1" i="0" u="none" strike="noStrike" kern="1200" cap="none" spc="0" normalizeH="0" baseline="0" noProof="0" dirty="0">
                <a:ln>
                  <a:noFill/>
                </a:ln>
                <a:solidFill>
                  <a:srgbClr val="000000"/>
                </a:solidFill>
                <a:effectLst/>
                <a:uLnTx/>
                <a:uFillTx/>
                <a:latin typeface="Times New Roman" pitchFamily="18" charset="0"/>
                <a:ea typeface="Times New Roman" pitchFamily="18" charset="0"/>
                <a:cs typeface="Times New Roman" pitchFamily="18" charset="0"/>
              </a:rPr>
              <a:t>Physical Layer: </a:t>
            </a:r>
            <a:r>
              <a:rPr kumimoji="0" lang="en-US" sz="2000" b="0" i="0" u="none" strike="noStrike" kern="1200" cap="none" spc="0" normalizeH="0" baseline="0" noProof="0" dirty="0">
                <a:ln>
                  <a:noFill/>
                </a:ln>
                <a:solidFill>
                  <a:srgbClr val="000000"/>
                </a:solidFill>
                <a:effectLst/>
                <a:uLnTx/>
                <a:uFillTx/>
                <a:latin typeface="Times New Roman" pitchFamily="18" charset="0"/>
                <a:ea typeface="Times New Roman" pitchFamily="18" charset="0"/>
                <a:cs typeface="Times New Roman" pitchFamily="18" charset="0"/>
              </a:rPr>
              <a:t>Theoretical basis for Data Communication, Guided and Unguided Transmission  	 				Media, Switching, Modems, ADSL, Trunks and Multiplexing.</a:t>
            </a:r>
          </a:p>
          <a:p>
            <a:pPr marL="0" marR="0" lvl="0" indent="0" algn="l" defTabSz="914400" rtl="0" eaLnBrk="0" fontAlgn="base" latinLnBrk="0" hangingPunct="0">
              <a:lnSpc>
                <a:spcPct val="150000"/>
              </a:lnSpc>
              <a:spcBef>
                <a:spcPct val="0"/>
              </a:spcBef>
              <a:spcAft>
                <a:spcPct val="0"/>
              </a:spcAft>
              <a:buClrTx/>
              <a:buSzTx/>
              <a:buFontTx/>
              <a:buNone/>
              <a:tabLst>
                <a:tab pos="60325" algn="l"/>
                <a:tab pos="403225" algn="l"/>
              </a:tabLst>
              <a:defRPr/>
            </a:pPr>
            <a:r>
              <a:rPr kumimoji="0" lang="en-US" sz="2000" b="1" i="0" u="none" strike="noStrike" kern="1200" cap="none" spc="0" normalizeH="0" baseline="0" noProof="0" dirty="0">
                <a:ln>
                  <a:noFill/>
                </a:ln>
                <a:solidFill>
                  <a:srgbClr val="000000"/>
                </a:solidFill>
                <a:effectLst/>
                <a:uLnTx/>
                <a:uFillTx/>
                <a:latin typeface="Times New Roman" pitchFamily="18" charset="0"/>
                <a:ea typeface="Times New Roman" pitchFamily="18" charset="0"/>
                <a:cs typeface="Times New Roman" pitchFamily="18" charset="0"/>
              </a:rPr>
              <a:t>Data Link Layer:</a:t>
            </a:r>
            <a:r>
              <a:rPr kumimoji="0" lang="en-US" sz="2000" b="0" i="0" u="none" strike="noStrike" kern="1200" cap="none" spc="0" normalizeH="0" baseline="0" noProof="0" dirty="0">
                <a:ln>
                  <a:noFill/>
                </a:ln>
                <a:solidFill>
                  <a:srgbClr val="000000"/>
                </a:solidFill>
                <a:effectLst/>
                <a:uLnTx/>
                <a:uFillTx/>
                <a:latin typeface="Times New Roman" pitchFamily="18" charset="0"/>
                <a:ea typeface="Times New Roman" pitchFamily="18" charset="0"/>
                <a:cs typeface="Times New Roman" pitchFamily="18" charset="0"/>
              </a:rPr>
              <a:t> DLL design issues. Error Detection and Correction, Elementary data link  					protocols, sliding window protocols. Medium Access Control Sub layer: Channel 				allocation  problem, multiple access protocols, Ethernet.</a:t>
            </a: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 </a:t>
            </a:r>
          </a:p>
        </p:txBody>
      </p:sp>
      <p:pic>
        <p:nvPicPr>
          <p:cNvPr id="4" name="Picture 2" descr="E:\My Presentations\KLH-Logo.png">
            <a:extLst>
              <a:ext uri="{FF2B5EF4-FFF2-40B4-BE49-F238E27FC236}">
                <a16:creationId xmlns:a16="http://schemas.microsoft.com/office/drawing/2014/main" id="{FD33B68D-C42D-DF7A-02DD-9B9FA362D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654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1C4C9E8-21DC-70E0-9F32-E2666B704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5100" y="1390650"/>
            <a:ext cx="6781800"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209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694" y="519953"/>
            <a:ext cx="11022106" cy="1170735"/>
          </a:xfrm>
        </p:spPr>
        <p:txBody>
          <a:bodyPr rtlCol="0">
            <a:normAutofit fontScale="90000"/>
          </a:bodyPr>
          <a:lstStyle/>
          <a:p>
            <a:pPr algn="ctr" eaLnBrk="1" fontAlgn="auto" hangingPunct="1">
              <a:spcAft>
                <a:spcPts val="0"/>
              </a:spcAft>
              <a:defRPr/>
            </a:pPr>
            <a:r>
              <a:rPr lang="en-US" altLang="ko-KR" dirty="0" err="1">
                <a:solidFill>
                  <a:srgbClr val="000000"/>
                </a:solidFill>
                <a:effectLst>
                  <a:outerShdw blurRad="38100" dist="38100" dir="2700000" algn="tl">
                    <a:srgbClr val="FFFFFF"/>
                  </a:outerShdw>
                </a:effectLst>
              </a:rPr>
              <a:t>Tcp</a:t>
            </a:r>
            <a:r>
              <a:rPr lang="en-US" altLang="ko-KR" dirty="0">
                <a:solidFill>
                  <a:srgbClr val="000000"/>
                </a:solidFill>
                <a:effectLst>
                  <a:outerShdw blurRad="38100" dist="38100" dir="2700000" algn="tl">
                    <a:srgbClr val="FFFFFF"/>
                  </a:outerShdw>
                </a:effectLst>
              </a:rPr>
              <a:t>/</a:t>
            </a:r>
            <a:r>
              <a:rPr lang="en-US" altLang="ko-KR" dirty="0" err="1">
                <a:solidFill>
                  <a:srgbClr val="000000"/>
                </a:solidFill>
                <a:effectLst>
                  <a:outerShdw blurRad="38100" dist="38100" dir="2700000" algn="tl">
                    <a:srgbClr val="FFFFFF"/>
                  </a:outerShdw>
                </a:effectLst>
              </a:rPr>
              <a:t>ip</a:t>
            </a:r>
            <a:r>
              <a:rPr lang="en-US" altLang="ko-KR" dirty="0">
                <a:solidFill>
                  <a:srgbClr val="000000"/>
                </a:solidFill>
                <a:effectLst>
                  <a:outerShdw blurRad="38100" dist="38100" dir="2700000" algn="tl">
                    <a:srgbClr val="FFFFFF"/>
                  </a:outerShdw>
                </a:effectLst>
              </a:rPr>
              <a:t> model AND RELATION TO PROTOCOLS OF TCP/IP SUITE</a:t>
            </a:r>
            <a:endParaRPr lang="en-US" dirty="0"/>
          </a:p>
        </p:txBody>
      </p:sp>
      <p:pic>
        <p:nvPicPr>
          <p:cNvPr id="5" name="image49.jpeg" descr="Timeline&#10;&#10;Description automatically generated"/>
          <p:cNvPicPr/>
          <p:nvPr/>
        </p:nvPicPr>
        <p:blipFill>
          <a:blip r:embed="rId2" cstate="print"/>
          <a:stretch>
            <a:fillRect/>
          </a:stretch>
        </p:blipFill>
        <p:spPr>
          <a:xfrm>
            <a:off x="1664697" y="1960290"/>
            <a:ext cx="9177473" cy="4106681"/>
          </a:xfrm>
          <a:prstGeom prst="rect">
            <a:avLst/>
          </a:prstGeom>
        </p:spPr>
      </p:pic>
      <p:pic>
        <p:nvPicPr>
          <p:cNvPr id="3" name="Picture 2" descr="E:\My Presentations\KLH-Logo.png">
            <a:extLst>
              <a:ext uri="{FF2B5EF4-FFF2-40B4-BE49-F238E27FC236}">
                <a16:creationId xmlns:a16="http://schemas.microsoft.com/office/drawing/2014/main" id="{D076BD7F-1654-AB9A-7634-0DEE9740B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141" y="0"/>
            <a:ext cx="1559859" cy="65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075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witching techniques">
            <a:extLst>
              <a:ext uri="{FF2B5EF4-FFF2-40B4-BE49-F238E27FC236}">
                <a16:creationId xmlns:a16="http://schemas.microsoft.com/office/drawing/2014/main" id="{5C824925-0F4A-76E5-E7FB-F08F92E7F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145" y="918370"/>
            <a:ext cx="9933709" cy="5021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104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C99350-C8FC-E08F-41BD-7D11CC63E999}"/>
              </a:ext>
            </a:extLst>
          </p:cNvPr>
          <p:cNvSpPr>
            <a:spLocks noGrp="1"/>
          </p:cNvSpPr>
          <p:nvPr>
            <p:ph type="sldNum" sz="quarter" idx="12"/>
          </p:nvPr>
        </p:nvSpPr>
        <p:spPr/>
        <p:txBody>
          <a:bodyPr/>
          <a:lstStyle/>
          <a:p>
            <a:fld id="{CBABCCC1-BF11-4F37-963E-1BCD5B23FD72}" type="slidenum">
              <a:rPr lang="en-IN" smtClean="0"/>
              <a:t>43</a:t>
            </a:fld>
            <a:endParaRPr lang="en-IN"/>
          </a:p>
        </p:txBody>
      </p:sp>
      <p:sp>
        <p:nvSpPr>
          <p:cNvPr id="4" name="TextBox 3">
            <a:extLst>
              <a:ext uri="{FF2B5EF4-FFF2-40B4-BE49-F238E27FC236}">
                <a16:creationId xmlns:a16="http://schemas.microsoft.com/office/drawing/2014/main" id="{997644C8-EABE-CECF-3881-3AA08124E333}"/>
              </a:ext>
            </a:extLst>
          </p:cNvPr>
          <p:cNvSpPr txBox="1"/>
          <p:nvPr/>
        </p:nvSpPr>
        <p:spPr>
          <a:xfrm>
            <a:off x="2400300" y="625825"/>
            <a:ext cx="6102926" cy="400110"/>
          </a:xfrm>
          <a:prstGeom prst="rect">
            <a:avLst/>
          </a:prstGeom>
          <a:noFill/>
        </p:spPr>
        <p:txBody>
          <a:bodyPr wrap="square">
            <a:spAutoFit/>
          </a:bodyPr>
          <a:lstStyle/>
          <a:p>
            <a:pPr algn="just"/>
            <a:r>
              <a:rPr lang="en-IN" sz="2000" b="1" i="0" dirty="0">
                <a:solidFill>
                  <a:srgbClr val="610B38"/>
                </a:solidFill>
                <a:effectLst/>
                <a:latin typeface="Times New Roman" panose="02020603050405020304" pitchFamily="18" charset="0"/>
                <a:cs typeface="Times New Roman" panose="02020603050405020304" pitchFamily="18" charset="0"/>
              </a:rPr>
              <a:t>Circuit Switching</a:t>
            </a:r>
          </a:p>
        </p:txBody>
      </p:sp>
      <p:sp>
        <p:nvSpPr>
          <p:cNvPr id="6" name="TextBox 5">
            <a:extLst>
              <a:ext uri="{FF2B5EF4-FFF2-40B4-BE49-F238E27FC236}">
                <a16:creationId xmlns:a16="http://schemas.microsoft.com/office/drawing/2014/main" id="{B5DE2A84-ABB3-FDDD-D567-C939B7A2718B}"/>
              </a:ext>
            </a:extLst>
          </p:cNvPr>
          <p:cNvSpPr txBox="1"/>
          <p:nvPr/>
        </p:nvSpPr>
        <p:spPr>
          <a:xfrm>
            <a:off x="865908" y="1016380"/>
            <a:ext cx="10460182" cy="378302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Circuit switching is a switching technique that establishes a dedicated path between sender and receiver. </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Once the connection is established then the dedicated path will remain to exist until the connection is terminated.</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Circuit switching in a network operates in a similar way as the public telephone networks.  </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any user wants to send the data, voice, video, a request signal is sent to the receiver then the receiver sends back the acknowledgment to ensure the availability of the dedicated path. </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After receiving the acknowledgment, dedicated path transfers the data. </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is used for voice transmission</a:t>
            </a:r>
            <a:r>
              <a:rPr lang="en-US" dirty="0"/>
              <a:t>. </a:t>
            </a:r>
          </a:p>
          <a:p>
            <a:pPr marL="285750" indent="-285750">
              <a:lnSpc>
                <a:spcPct val="150000"/>
              </a:lnSpc>
              <a:buFont typeface="Arial" panose="020B0604020202020204" pitchFamily="34" charset="0"/>
              <a:buChar char="•"/>
            </a:pPr>
            <a:r>
              <a:rPr lang="en-US" dirty="0"/>
              <a:t>Fixed data can be transferred at a time in circuit switching technology.</a:t>
            </a:r>
            <a:endParaRPr lang="en-IN" dirty="0"/>
          </a:p>
        </p:txBody>
      </p:sp>
    </p:spTree>
    <p:extLst>
      <p:ext uri="{BB962C8B-B14F-4D97-AF65-F5344CB8AC3E}">
        <p14:creationId xmlns:p14="http://schemas.microsoft.com/office/powerpoint/2010/main" val="3489288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565CC6-2113-5BB9-EB72-0A3C2FD554B8}"/>
              </a:ext>
            </a:extLst>
          </p:cNvPr>
          <p:cNvSpPr>
            <a:spLocks noGrp="1"/>
          </p:cNvSpPr>
          <p:nvPr>
            <p:ph type="sldNum" sz="quarter" idx="12"/>
          </p:nvPr>
        </p:nvSpPr>
        <p:spPr/>
        <p:txBody>
          <a:bodyPr/>
          <a:lstStyle/>
          <a:p>
            <a:fld id="{CBABCCC1-BF11-4F37-963E-1BCD5B23FD72}" type="slidenum">
              <a:rPr lang="en-IN" smtClean="0"/>
              <a:t>44</a:t>
            </a:fld>
            <a:endParaRPr lang="en-IN"/>
          </a:p>
        </p:txBody>
      </p:sp>
      <p:pic>
        <p:nvPicPr>
          <p:cNvPr id="4" name="Picture 3">
            <a:extLst>
              <a:ext uri="{FF2B5EF4-FFF2-40B4-BE49-F238E27FC236}">
                <a16:creationId xmlns:a16="http://schemas.microsoft.com/office/drawing/2014/main" id="{44F5863B-1FC2-4A16-E5DD-D1068445F74A}"/>
              </a:ext>
            </a:extLst>
          </p:cNvPr>
          <p:cNvPicPr>
            <a:picLocks noChangeAspect="1"/>
          </p:cNvPicPr>
          <p:nvPr/>
        </p:nvPicPr>
        <p:blipFill>
          <a:blip r:embed="rId2"/>
          <a:stretch>
            <a:fillRect/>
          </a:stretch>
        </p:blipFill>
        <p:spPr>
          <a:xfrm>
            <a:off x="1509823" y="506277"/>
            <a:ext cx="9399182" cy="3000794"/>
          </a:xfrm>
          <a:prstGeom prst="rect">
            <a:avLst/>
          </a:prstGeom>
        </p:spPr>
      </p:pic>
      <p:pic>
        <p:nvPicPr>
          <p:cNvPr id="6" name="Picture 5">
            <a:extLst>
              <a:ext uri="{FF2B5EF4-FFF2-40B4-BE49-F238E27FC236}">
                <a16:creationId xmlns:a16="http://schemas.microsoft.com/office/drawing/2014/main" id="{2562CCF1-5651-D3B8-C152-03E891E69D8B}"/>
              </a:ext>
            </a:extLst>
          </p:cNvPr>
          <p:cNvPicPr>
            <a:picLocks noChangeAspect="1"/>
          </p:cNvPicPr>
          <p:nvPr/>
        </p:nvPicPr>
        <p:blipFill>
          <a:blip r:embed="rId3"/>
          <a:stretch>
            <a:fillRect/>
          </a:stretch>
        </p:blipFill>
        <p:spPr>
          <a:xfrm>
            <a:off x="1509822" y="3507070"/>
            <a:ext cx="9399181" cy="2393999"/>
          </a:xfrm>
          <a:prstGeom prst="rect">
            <a:avLst/>
          </a:prstGeom>
        </p:spPr>
      </p:pic>
    </p:spTree>
    <p:extLst>
      <p:ext uri="{BB962C8B-B14F-4D97-AF65-F5344CB8AC3E}">
        <p14:creationId xmlns:p14="http://schemas.microsoft.com/office/powerpoint/2010/main" val="85106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91852A-0B43-D24B-B930-C165717CC429}"/>
              </a:ext>
            </a:extLst>
          </p:cNvPr>
          <p:cNvSpPr>
            <a:spLocks noGrp="1"/>
          </p:cNvSpPr>
          <p:nvPr>
            <p:ph type="sldNum" sz="quarter" idx="12"/>
          </p:nvPr>
        </p:nvSpPr>
        <p:spPr/>
        <p:txBody>
          <a:bodyPr/>
          <a:lstStyle/>
          <a:p>
            <a:fld id="{CBABCCC1-BF11-4F37-963E-1BCD5B23FD72}" type="slidenum">
              <a:rPr lang="en-IN" smtClean="0"/>
              <a:t>45</a:t>
            </a:fld>
            <a:endParaRPr lang="en-IN"/>
          </a:p>
        </p:txBody>
      </p:sp>
      <p:sp>
        <p:nvSpPr>
          <p:cNvPr id="4" name="TextBox 3">
            <a:extLst>
              <a:ext uri="{FF2B5EF4-FFF2-40B4-BE49-F238E27FC236}">
                <a16:creationId xmlns:a16="http://schemas.microsoft.com/office/drawing/2014/main" id="{E935EED8-1E2B-95DF-EA93-96490425EEE4}"/>
              </a:ext>
            </a:extLst>
          </p:cNvPr>
          <p:cNvSpPr txBox="1"/>
          <p:nvPr/>
        </p:nvSpPr>
        <p:spPr>
          <a:xfrm>
            <a:off x="997527" y="843677"/>
            <a:ext cx="10058400" cy="4474558"/>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MESSAGE SWITCHING </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Message Switching is a switching technique in which a message is transferred as a complete unit and routed through intermediate nodes at which it is stored and forwarded. </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Message Switching technique, there is no establishment of a dedicated path between the sender and receiver. </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destination address is appended to the message. Message Switching provides a dynamic routing as the message is routed through the intermediate nodes based on the information available in the message.</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Message switches are programmed in such a way so that they can provide the most efficient routes. o Each and every node stores the entire message and then forward it to the next node. This type of network is known as store and forward network. </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Message switching treats each message as an independent entity.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5438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5E5CB4-144A-F9BD-E2BB-3639133F935A}"/>
              </a:ext>
            </a:extLst>
          </p:cNvPr>
          <p:cNvSpPr>
            <a:spLocks noGrp="1"/>
          </p:cNvSpPr>
          <p:nvPr>
            <p:ph type="sldNum" sz="quarter" idx="12"/>
          </p:nvPr>
        </p:nvSpPr>
        <p:spPr/>
        <p:txBody>
          <a:bodyPr/>
          <a:lstStyle/>
          <a:p>
            <a:fld id="{CBABCCC1-BF11-4F37-963E-1BCD5B23FD72}" type="slidenum">
              <a:rPr lang="en-IN" smtClean="0"/>
              <a:t>46</a:t>
            </a:fld>
            <a:endParaRPr lang="en-IN"/>
          </a:p>
        </p:txBody>
      </p:sp>
      <p:pic>
        <p:nvPicPr>
          <p:cNvPr id="4" name="Picture 3">
            <a:extLst>
              <a:ext uri="{FF2B5EF4-FFF2-40B4-BE49-F238E27FC236}">
                <a16:creationId xmlns:a16="http://schemas.microsoft.com/office/drawing/2014/main" id="{D4D5F1C2-9A10-1A2D-F417-D7EC5F4F3FBE}"/>
              </a:ext>
            </a:extLst>
          </p:cNvPr>
          <p:cNvPicPr>
            <a:picLocks noChangeAspect="1"/>
          </p:cNvPicPr>
          <p:nvPr/>
        </p:nvPicPr>
        <p:blipFill>
          <a:blip r:embed="rId2"/>
          <a:stretch>
            <a:fillRect/>
          </a:stretch>
        </p:blipFill>
        <p:spPr>
          <a:xfrm>
            <a:off x="1711035" y="1617756"/>
            <a:ext cx="8769928" cy="3993335"/>
          </a:xfrm>
          <a:prstGeom prst="rect">
            <a:avLst/>
          </a:prstGeom>
        </p:spPr>
      </p:pic>
      <p:sp>
        <p:nvSpPr>
          <p:cNvPr id="5" name="TextBox 4">
            <a:extLst>
              <a:ext uri="{FF2B5EF4-FFF2-40B4-BE49-F238E27FC236}">
                <a16:creationId xmlns:a16="http://schemas.microsoft.com/office/drawing/2014/main" id="{CF0055E9-A821-2F0F-C825-6EAA027874E0}"/>
              </a:ext>
            </a:extLst>
          </p:cNvPr>
          <p:cNvSpPr txBox="1"/>
          <p:nvPr/>
        </p:nvSpPr>
        <p:spPr>
          <a:xfrm>
            <a:off x="1915392" y="764370"/>
            <a:ext cx="6102926"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MESSAGE SWITCHING </a:t>
            </a:r>
          </a:p>
        </p:txBody>
      </p:sp>
    </p:spTree>
    <p:extLst>
      <p:ext uri="{BB962C8B-B14F-4D97-AF65-F5344CB8AC3E}">
        <p14:creationId xmlns:p14="http://schemas.microsoft.com/office/powerpoint/2010/main" val="250791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8DF735-4C28-13DF-BCD4-5A829155D781}"/>
              </a:ext>
            </a:extLst>
          </p:cNvPr>
          <p:cNvSpPr>
            <a:spLocks noGrp="1"/>
          </p:cNvSpPr>
          <p:nvPr>
            <p:ph type="sldNum" sz="quarter" idx="12"/>
          </p:nvPr>
        </p:nvSpPr>
        <p:spPr/>
        <p:txBody>
          <a:bodyPr/>
          <a:lstStyle/>
          <a:p>
            <a:fld id="{CBABCCC1-BF11-4F37-963E-1BCD5B23FD72}" type="slidenum">
              <a:rPr lang="en-IN" smtClean="0"/>
              <a:t>47</a:t>
            </a:fld>
            <a:endParaRPr lang="en-IN"/>
          </a:p>
        </p:txBody>
      </p:sp>
      <p:pic>
        <p:nvPicPr>
          <p:cNvPr id="5" name="Picture 4">
            <a:extLst>
              <a:ext uri="{FF2B5EF4-FFF2-40B4-BE49-F238E27FC236}">
                <a16:creationId xmlns:a16="http://schemas.microsoft.com/office/drawing/2014/main" id="{B33CF224-BDBC-7293-5346-45576909821B}"/>
              </a:ext>
            </a:extLst>
          </p:cNvPr>
          <p:cNvPicPr>
            <a:picLocks noChangeAspect="1"/>
          </p:cNvPicPr>
          <p:nvPr/>
        </p:nvPicPr>
        <p:blipFill>
          <a:blip r:embed="rId2"/>
          <a:stretch>
            <a:fillRect/>
          </a:stretch>
        </p:blipFill>
        <p:spPr>
          <a:xfrm>
            <a:off x="1648326" y="478071"/>
            <a:ext cx="9444790" cy="2866708"/>
          </a:xfrm>
          <a:prstGeom prst="rect">
            <a:avLst/>
          </a:prstGeom>
        </p:spPr>
      </p:pic>
      <p:sp>
        <p:nvSpPr>
          <p:cNvPr id="7" name="TextBox 6">
            <a:extLst>
              <a:ext uri="{FF2B5EF4-FFF2-40B4-BE49-F238E27FC236}">
                <a16:creationId xmlns:a16="http://schemas.microsoft.com/office/drawing/2014/main" id="{065E9DD2-ED98-4978-6C65-AE19479D5D02}"/>
              </a:ext>
            </a:extLst>
          </p:cNvPr>
          <p:cNvSpPr txBox="1"/>
          <p:nvPr/>
        </p:nvSpPr>
        <p:spPr>
          <a:xfrm>
            <a:off x="1275347" y="3602613"/>
            <a:ext cx="10274969" cy="87357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this example, all four packets (or datagrams) belong to the same message, but may travel different paths to reach their destination. </a:t>
            </a:r>
          </a:p>
        </p:txBody>
      </p:sp>
    </p:spTree>
    <p:extLst>
      <p:ext uri="{BB962C8B-B14F-4D97-AF65-F5344CB8AC3E}">
        <p14:creationId xmlns:p14="http://schemas.microsoft.com/office/powerpoint/2010/main" val="611352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99BC0-C224-D3F2-4424-19B77CD279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64AB6B-3950-5D38-9749-9E00EA039377}"/>
              </a:ext>
            </a:extLst>
          </p:cNvPr>
          <p:cNvSpPr>
            <a:spLocks noGrp="1"/>
          </p:cNvSpPr>
          <p:nvPr>
            <p:ph type="title"/>
          </p:nvPr>
        </p:nvSpPr>
        <p:spPr>
          <a:xfrm>
            <a:off x="2559424" y="367579"/>
            <a:ext cx="6530788" cy="1194734"/>
          </a:xfrm>
        </p:spPr>
        <p:txBody>
          <a:bodyPr>
            <a:normAutofit/>
          </a:bodyPr>
          <a:lstStyle/>
          <a:p>
            <a:endParaRPr lang="en-US" b="1" dirty="0"/>
          </a:p>
        </p:txBody>
      </p:sp>
      <p:pic>
        <p:nvPicPr>
          <p:cNvPr id="4" name="Picture 2" descr="E:\My Presentations\KLH-Logo.png">
            <a:extLst>
              <a:ext uri="{FF2B5EF4-FFF2-40B4-BE49-F238E27FC236}">
                <a16:creationId xmlns:a16="http://schemas.microsoft.com/office/drawing/2014/main" id="{09050AE7-BAC3-418E-A752-14830441F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Key-components-of-computer-network">
            <a:extLst>
              <a:ext uri="{FF2B5EF4-FFF2-40B4-BE49-F238E27FC236}">
                <a16:creationId xmlns:a16="http://schemas.microsoft.com/office/drawing/2014/main" id="{02AC2376-6FF0-A877-7471-4AD34641CDB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19885" y="1825625"/>
            <a:ext cx="535223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22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6DFBF-8140-9877-775C-7E52BFFC38E7}"/>
              </a:ext>
            </a:extLst>
          </p:cNvPr>
          <p:cNvSpPr>
            <a:spLocks noGrp="1"/>
          </p:cNvSpPr>
          <p:nvPr>
            <p:ph type="title"/>
          </p:nvPr>
        </p:nvSpPr>
        <p:spPr>
          <a:xfrm>
            <a:off x="838200" y="365125"/>
            <a:ext cx="10515600" cy="1114051"/>
          </a:xfrm>
        </p:spPr>
        <p:txBody>
          <a:bodyPr/>
          <a:lstStyle/>
          <a:p>
            <a:r>
              <a:rPr lang="en-US" dirty="0"/>
              <a:t>Introduction to Computer networks </a:t>
            </a:r>
          </a:p>
        </p:txBody>
      </p:sp>
      <p:sp>
        <p:nvSpPr>
          <p:cNvPr id="3" name="Content Placeholder 2">
            <a:extLst>
              <a:ext uri="{FF2B5EF4-FFF2-40B4-BE49-F238E27FC236}">
                <a16:creationId xmlns:a16="http://schemas.microsoft.com/office/drawing/2014/main" id="{E89566AD-9589-CDE5-000C-CE6FC800BD9B}"/>
              </a:ext>
            </a:extLst>
          </p:cNvPr>
          <p:cNvSpPr>
            <a:spLocks noGrp="1"/>
          </p:cNvSpPr>
          <p:nvPr>
            <p:ph idx="1"/>
          </p:nvPr>
        </p:nvSpPr>
        <p:spPr>
          <a:xfrm>
            <a:off x="838200" y="1541929"/>
            <a:ext cx="10515600" cy="4635034"/>
          </a:xfrm>
        </p:spPr>
        <p:txBody>
          <a:bodyPr/>
          <a:lstStyle/>
          <a:p>
            <a:r>
              <a:rPr lang="en-US" b="1" i="0" dirty="0">
                <a:solidFill>
                  <a:srgbClr val="000000"/>
                </a:solidFill>
                <a:effectLst/>
                <a:latin typeface="inter-bold"/>
              </a:rPr>
              <a:t>Computer Network</a:t>
            </a:r>
            <a:r>
              <a:rPr lang="en-US" b="0" i="0" dirty="0">
                <a:solidFill>
                  <a:srgbClr val="000000"/>
                </a:solidFill>
                <a:effectLst/>
                <a:latin typeface="inter-regular"/>
              </a:rPr>
              <a:t> is a group of computers connected with each other through wires, optical </a:t>
            </a:r>
            <a:r>
              <a:rPr lang="en-US" b="0" i="0" dirty="0" err="1">
                <a:solidFill>
                  <a:srgbClr val="000000"/>
                </a:solidFill>
                <a:effectLst/>
                <a:latin typeface="inter-regular"/>
              </a:rPr>
              <a:t>fibres</a:t>
            </a:r>
            <a:r>
              <a:rPr lang="en-US" b="0" i="0" dirty="0">
                <a:solidFill>
                  <a:srgbClr val="000000"/>
                </a:solidFill>
                <a:effectLst/>
                <a:latin typeface="inter-regular"/>
              </a:rPr>
              <a:t> or optical links so that various devices can interact with each other through a network.</a:t>
            </a:r>
          </a:p>
          <a:p>
            <a:endParaRPr lang="en-US" dirty="0"/>
          </a:p>
        </p:txBody>
      </p:sp>
      <p:pic>
        <p:nvPicPr>
          <p:cNvPr id="4" name="Picture 2" descr="E:\My Presentations\KLH-Logo.png">
            <a:extLst>
              <a:ext uri="{FF2B5EF4-FFF2-40B4-BE49-F238E27FC236}">
                <a16:creationId xmlns:a16="http://schemas.microsoft.com/office/drawing/2014/main" id="{FD33B68D-C42D-DF7A-02DD-9B9FA362D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mputer Network Introduction">
            <a:extLst>
              <a:ext uri="{FF2B5EF4-FFF2-40B4-BE49-F238E27FC236}">
                <a16:creationId xmlns:a16="http://schemas.microsoft.com/office/drawing/2014/main" id="{EAA8C2BD-5600-4067-5C4F-992B2A4E0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7391" y="2982166"/>
            <a:ext cx="4943475"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560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acket Traveling - Title">
            <a:extLst>
              <a:ext uri="{FF2B5EF4-FFF2-40B4-BE49-F238E27FC236}">
                <a16:creationId xmlns:a16="http://schemas.microsoft.com/office/drawing/2014/main" id="{A18F901E-561A-9F38-0F13-0A5553342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019300"/>
            <a:ext cx="85344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My Presentations\KLH-Logo.png">
            <a:extLst>
              <a:ext uri="{FF2B5EF4-FFF2-40B4-BE49-F238E27FC236}">
                <a16:creationId xmlns:a16="http://schemas.microsoft.com/office/drawing/2014/main" id="{0D6ECD7E-E023-66ED-C5DB-5FB2A8386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80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6DFBF-8140-9877-775C-7E52BFFC38E7}"/>
              </a:ext>
            </a:extLst>
          </p:cNvPr>
          <p:cNvSpPr>
            <a:spLocks noGrp="1"/>
          </p:cNvSpPr>
          <p:nvPr>
            <p:ph type="title"/>
          </p:nvPr>
        </p:nvSpPr>
        <p:spPr/>
        <p:txBody>
          <a:bodyPr/>
          <a:lstStyle/>
          <a:p>
            <a:r>
              <a:rPr lang="en-US" dirty="0"/>
              <a:t>Uses Of Computer Network</a:t>
            </a:r>
          </a:p>
        </p:txBody>
      </p:sp>
      <p:sp>
        <p:nvSpPr>
          <p:cNvPr id="3" name="Content Placeholder 2">
            <a:extLst>
              <a:ext uri="{FF2B5EF4-FFF2-40B4-BE49-F238E27FC236}">
                <a16:creationId xmlns:a16="http://schemas.microsoft.com/office/drawing/2014/main" id="{E89566AD-9589-CDE5-000C-CE6FC800BD9B}"/>
              </a:ext>
            </a:extLst>
          </p:cNvPr>
          <p:cNvSpPr>
            <a:spLocks noGrp="1"/>
          </p:cNvSpPr>
          <p:nvPr>
            <p:ph idx="1"/>
          </p:nvPr>
        </p:nvSpPr>
        <p:spPr>
          <a:xfrm>
            <a:off x="838200" y="1515035"/>
            <a:ext cx="10515600" cy="4661928"/>
          </a:xfrm>
        </p:spPr>
        <p:txBody>
          <a:bodyPr>
            <a:normAutofit lnSpcReduction="10000"/>
          </a:bodyPr>
          <a:lstStyle/>
          <a:p>
            <a:pPr algn="l" fontAlgn="base">
              <a:lnSpc>
                <a:spcPct val="200000"/>
              </a:lnSpc>
              <a:buFont typeface="Wingdings" panose="05000000000000000000" pitchFamily="2" charset="2"/>
              <a:buChar char="Ø"/>
            </a:pPr>
            <a:r>
              <a:rPr lang="en-US" b="0" i="0" dirty="0">
                <a:solidFill>
                  <a:srgbClr val="273239"/>
                </a:solidFill>
                <a:effectLst/>
                <a:latin typeface="urw-din"/>
              </a:rPr>
              <a:t>Communicating using email, video, instant messaging, etc.</a:t>
            </a:r>
          </a:p>
          <a:p>
            <a:pPr algn="l" fontAlgn="base">
              <a:lnSpc>
                <a:spcPct val="200000"/>
              </a:lnSpc>
              <a:buFont typeface="Wingdings" panose="05000000000000000000" pitchFamily="2" charset="2"/>
              <a:buChar char="Ø"/>
            </a:pPr>
            <a:r>
              <a:rPr lang="en-US" b="0" i="0" dirty="0">
                <a:solidFill>
                  <a:srgbClr val="273239"/>
                </a:solidFill>
                <a:effectLst/>
                <a:latin typeface="urw-din"/>
              </a:rPr>
              <a:t>Sharing devices such as printers, scanners, etc.</a:t>
            </a:r>
          </a:p>
          <a:p>
            <a:pPr algn="l" fontAlgn="base">
              <a:lnSpc>
                <a:spcPct val="200000"/>
              </a:lnSpc>
              <a:buFont typeface="Wingdings" panose="05000000000000000000" pitchFamily="2" charset="2"/>
              <a:buChar char="Ø"/>
            </a:pPr>
            <a:r>
              <a:rPr lang="en-US" b="0" i="0" dirty="0">
                <a:solidFill>
                  <a:srgbClr val="273239"/>
                </a:solidFill>
                <a:effectLst/>
                <a:latin typeface="urw-din"/>
              </a:rPr>
              <a:t>Sharing files</a:t>
            </a:r>
          </a:p>
          <a:p>
            <a:pPr algn="l" fontAlgn="base">
              <a:lnSpc>
                <a:spcPct val="200000"/>
              </a:lnSpc>
              <a:buFont typeface="Wingdings" panose="05000000000000000000" pitchFamily="2" charset="2"/>
              <a:buChar char="Ø"/>
            </a:pPr>
            <a:r>
              <a:rPr lang="en-US" b="0" i="0" dirty="0">
                <a:solidFill>
                  <a:srgbClr val="273239"/>
                </a:solidFill>
                <a:effectLst/>
                <a:latin typeface="urw-din"/>
              </a:rPr>
              <a:t>Sharing software and operating programs on remote systems</a:t>
            </a:r>
          </a:p>
          <a:p>
            <a:pPr algn="l" fontAlgn="base">
              <a:lnSpc>
                <a:spcPct val="200000"/>
              </a:lnSpc>
              <a:buFont typeface="Wingdings" panose="05000000000000000000" pitchFamily="2" charset="2"/>
              <a:buChar char="Ø"/>
            </a:pPr>
            <a:r>
              <a:rPr lang="en-US" b="0" i="0" dirty="0">
                <a:solidFill>
                  <a:srgbClr val="273239"/>
                </a:solidFill>
                <a:effectLst/>
                <a:latin typeface="urw-din"/>
              </a:rPr>
              <a:t>Allowing network users to easily access and maintain information</a:t>
            </a:r>
          </a:p>
        </p:txBody>
      </p:sp>
      <p:pic>
        <p:nvPicPr>
          <p:cNvPr id="4" name="Picture 2" descr="E:\My Presentations\KLH-Logo.png">
            <a:extLst>
              <a:ext uri="{FF2B5EF4-FFF2-40B4-BE49-F238E27FC236}">
                <a16:creationId xmlns:a16="http://schemas.microsoft.com/office/drawing/2014/main" id="{FD33B68D-C42D-DF7A-02DD-9B9FA362D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225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6DFBF-8140-9877-775C-7E52BFFC38E7}"/>
              </a:ext>
            </a:extLst>
          </p:cNvPr>
          <p:cNvSpPr>
            <a:spLocks noGrp="1"/>
          </p:cNvSpPr>
          <p:nvPr>
            <p:ph type="title"/>
          </p:nvPr>
        </p:nvSpPr>
        <p:spPr/>
        <p:txBody>
          <a:bodyPr/>
          <a:lstStyle/>
          <a:p>
            <a:r>
              <a:rPr lang="en-US" dirty="0"/>
              <a:t>Features Of Computer network</a:t>
            </a:r>
          </a:p>
        </p:txBody>
      </p:sp>
      <p:pic>
        <p:nvPicPr>
          <p:cNvPr id="4" name="Picture 2" descr="E:\My Presentations\KLH-Logo.png">
            <a:extLst>
              <a:ext uri="{FF2B5EF4-FFF2-40B4-BE49-F238E27FC236}">
                <a16:creationId xmlns:a16="http://schemas.microsoft.com/office/drawing/2014/main" id="{FD33B68D-C42D-DF7A-02DD-9B9FA362D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493" y="0"/>
            <a:ext cx="2282507" cy="96494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eatures of Computer Network">
            <a:extLst>
              <a:ext uri="{FF2B5EF4-FFF2-40B4-BE49-F238E27FC236}">
                <a16:creationId xmlns:a16="http://schemas.microsoft.com/office/drawing/2014/main" id="{CC833537-8ED4-9A7F-55FA-EEC600A96E2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29024" y="1843580"/>
            <a:ext cx="2333951" cy="4315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0303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6277</TotalTime>
  <Words>2973</Words>
  <Application>Microsoft Office PowerPoint</Application>
  <PresentationFormat>Widescreen</PresentationFormat>
  <Paragraphs>250</Paragraphs>
  <Slides>47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Arial</vt:lpstr>
      <vt:lpstr>Calibri</vt:lpstr>
      <vt:lpstr>Calibri Light</vt:lpstr>
      <vt:lpstr>erdana</vt:lpstr>
      <vt:lpstr>inter-bold</vt:lpstr>
      <vt:lpstr>inter-regular</vt:lpstr>
      <vt:lpstr>Times New Roman</vt:lpstr>
      <vt:lpstr>urw-din</vt:lpstr>
      <vt:lpstr>var(--dynamico--title-font)</vt:lpstr>
      <vt:lpstr>Wingdings</vt:lpstr>
      <vt:lpstr>Office Theme</vt:lpstr>
      <vt:lpstr>NETWORK PROTOCOLS &amp; SECURITY 23EC2210R/A/E Credits: 4/6/6</vt:lpstr>
      <vt:lpstr>Syllabus </vt:lpstr>
      <vt:lpstr>PowerPoint Presentation</vt:lpstr>
      <vt:lpstr>CO1: Introduction to Computer networks and Data Link Layer:</vt:lpstr>
      <vt:lpstr>PowerPoint Presentation</vt:lpstr>
      <vt:lpstr>Introduction to Computer networks </vt:lpstr>
      <vt:lpstr>PowerPoint Presentation</vt:lpstr>
      <vt:lpstr>Uses Of Computer Network</vt:lpstr>
      <vt:lpstr>Features Of Computer network</vt:lpstr>
      <vt:lpstr>Computer Network Architecture</vt:lpstr>
      <vt:lpstr> Difference between Client-Server and Peer-to-Peer Network:</vt:lpstr>
      <vt:lpstr>Transmission modes</vt:lpstr>
      <vt:lpstr>Differences b/w Simplex, Half-duplex and Full-duplex mode</vt:lpstr>
      <vt:lpstr>Types of Communications</vt:lpstr>
      <vt:lpstr>Types of Networks</vt:lpstr>
      <vt:lpstr>Network Hardware (Based on Ranges)</vt:lpstr>
      <vt:lpstr>Local Area Network (LAN) </vt:lpstr>
      <vt:lpstr>Local Area Network (LAN) (few points) </vt:lpstr>
      <vt:lpstr>Metropolitan Area Network (MAN)</vt:lpstr>
      <vt:lpstr>PowerPoint Presentation</vt:lpstr>
      <vt:lpstr>Wide Area Network (WAN)</vt:lpstr>
      <vt:lpstr>PowerPoint Presentation</vt:lpstr>
      <vt:lpstr>PowerPoint Presentation</vt:lpstr>
      <vt:lpstr>PowerPoint Presentation</vt:lpstr>
      <vt:lpstr>NETWORK TOPOLOGIES</vt:lpstr>
      <vt:lpstr>Bus Topology: </vt:lpstr>
      <vt:lpstr>Ring Topology:  </vt:lpstr>
      <vt:lpstr>Star Topology</vt:lpstr>
      <vt:lpstr>Mesh Topology</vt:lpstr>
      <vt:lpstr>Hybrid Topology</vt:lpstr>
      <vt:lpstr>PowerPoint Presentation</vt:lpstr>
      <vt:lpstr>Open System Interconnection </vt:lpstr>
      <vt:lpstr>OSI Seven Layers</vt:lpstr>
      <vt:lpstr>Functions of OSI layers</vt:lpstr>
      <vt:lpstr>PowerPoint Presentation</vt:lpstr>
      <vt:lpstr>PowerPoint Presentation</vt:lpstr>
      <vt:lpstr>PowerPoint Presentation</vt:lpstr>
      <vt:lpstr>TCP/IP Model</vt:lpstr>
      <vt:lpstr>TCP &amp; UDP</vt:lpstr>
      <vt:lpstr>PowerPoint Presentation</vt:lpstr>
      <vt:lpstr>Tcp/ip model AND RELATION TO PROTOCOLS OF TCP/IP SUITE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PROTOCOLS &amp; SECURITY 22EC2210A Credits: 6</dc:title>
  <dc:creator>Prasanna Lakshmi</dc:creator>
  <cp:lastModifiedBy>Prasanna Lakshmi</cp:lastModifiedBy>
  <cp:revision>12</cp:revision>
  <dcterms:created xsi:type="dcterms:W3CDTF">2023-12-11T15:22:19Z</dcterms:created>
  <dcterms:modified xsi:type="dcterms:W3CDTF">2025-01-03T01:01:05Z</dcterms:modified>
</cp:coreProperties>
</file>